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16355" y="9834244"/>
            <a:ext cx="5466080" cy="55244"/>
          </a:xfrm>
          <a:custGeom>
            <a:avLst/>
            <a:gdLst/>
            <a:ahLst/>
            <a:cxnLst/>
            <a:rect l="l" t="t" r="r" b="b"/>
            <a:pathLst>
              <a:path w="5466080" h="55245">
                <a:moveTo>
                  <a:pt x="2733040" y="0"/>
                </a:moveTo>
                <a:lnTo>
                  <a:pt x="0" y="27304"/>
                </a:lnTo>
                <a:lnTo>
                  <a:pt x="2733040" y="55244"/>
                </a:lnTo>
                <a:lnTo>
                  <a:pt x="5466080" y="27304"/>
                </a:lnTo>
                <a:lnTo>
                  <a:pt x="27330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316355" y="9834244"/>
            <a:ext cx="5466080" cy="55244"/>
          </a:xfrm>
          <a:custGeom>
            <a:avLst/>
            <a:gdLst/>
            <a:ahLst/>
            <a:cxnLst/>
            <a:rect l="l" t="t" r="r" b="b"/>
            <a:pathLst>
              <a:path w="5466080" h="55245">
                <a:moveTo>
                  <a:pt x="0" y="27304"/>
                </a:moveTo>
                <a:lnTo>
                  <a:pt x="2733040" y="0"/>
                </a:lnTo>
                <a:lnTo>
                  <a:pt x="5466080" y="27304"/>
                </a:lnTo>
                <a:lnTo>
                  <a:pt x="2733040" y="55244"/>
                </a:lnTo>
                <a:lnTo>
                  <a:pt x="0" y="2730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943350" y="9925367"/>
            <a:ext cx="218439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pradec.en/" TargetMode="External"/><Relationship Id="rId3" Type="http://schemas.openxmlformats.org/officeDocument/2006/relationships/hyperlink" Target="http://ispub.com/IJTO/10/1/14549" TargetMode="External"/><Relationship Id="rId4" Type="http://schemas.openxmlformats.org/officeDocument/2006/relationships/hyperlink" Target="http://www.ispub.com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73480" y="235965"/>
            <a:ext cx="130175" cy="10008235"/>
            <a:chOff x="673480" y="235965"/>
            <a:chExt cx="130175" cy="10008235"/>
          </a:xfrm>
        </p:grpSpPr>
        <p:sp>
          <p:nvSpPr>
            <p:cNvPr id="3" name="object 3"/>
            <p:cNvSpPr/>
            <p:nvPr/>
          </p:nvSpPr>
          <p:spPr>
            <a:xfrm>
              <a:off x="686434" y="248919"/>
              <a:ext cx="104139" cy="9982200"/>
            </a:xfrm>
            <a:custGeom>
              <a:avLst/>
              <a:gdLst/>
              <a:ahLst/>
              <a:cxnLst/>
              <a:rect l="l" t="t" r="r" b="b"/>
              <a:pathLst>
                <a:path w="104140" h="9982200">
                  <a:moveTo>
                    <a:pt x="104140" y="0"/>
                  </a:moveTo>
                  <a:lnTo>
                    <a:pt x="0" y="0"/>
                  </a:lnTo>
                  <a:lnTo>
                    <a:pt x="0" y="9982200"/>
                  </a:lnTo>
                  <a:lnTo>
                    <a:pt x="104140" y="9982200"/>
                  </a:lnTo>
                  <a:lnTo>
                    <a:pt x="104140" y="0"/>
                  </a:lnTo>
                  <a:close/>
                </a:path>
              </a:pathLst>
            </a:custGeom>
            <a:solidFill>
              <a:srgbClr val="1F47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86434" y="248919"/>
              <a:ext cx="104139" cy="9982200"/>
            </a:xfrm>
            <a:custGeom>
              <a:avLst/>
              <a:gdLst/>
              <a:ahLst/>
              <a:cxnLst/>
              <a:rect l="l" t="t" r="r" b="b"/>
              <a:pathLst>
                <a:path w="104140" h="9982200">
                  <a:moveTo>
                    <a:pt x="0" y="9982200"/>
                  </a:moveTo>
                  <a:lnTo>
                    <a:pt x="104140" y="9982200"/>
                  </a:lnTo>
                  <a:lnTo>
                    <a:pt x="104140" y="0"/>
                  </a:lnTo>
                  <a:lnTo>
                    <a:pt x="0" y="0"/>
                  </a:lnTo>
                  <a:lnTo>
                    <a:pt x="0" y="9982200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/>
          <p:cNvGrpSpPr/>
          <p:nvPr/>
        </p:nvGrpSpPr>
        <p:grpSpPr>
          <a:xfrm>
            <a:off x="0" y="0"/>
            <a:ext cx="7560945" cy="10692130"/>
            <a:chOff x="0" y="0"/>
            <a:chExt cx="7560945" cy="10692130"/>
          </a:xfrm>
        </p:grpSpPr>
        <p:sp>
          <p:nvSpPr>
            <p:cNvPr id="6" name="object 6"/>
            <p:cNvSpPr/>
            <p:nvPr/>
          </p:nvSpPr>
          <p:spPr>
            <a:xfrm>
              <a:off x="381634" y="248920"/>
              <a:ext cx="241300" cy="9581515"/>
            </a:xfrm>
            <a:custGeom>
              <a:avLst/>
              <a:gdLst/>
              <a:ahLst/>
              <a:cxnLst/>
              <a:rect l="l" t="t" r="r" b="b"/>
              <a:pathLst>
                <a:path w="241300" h="9581515">
                  <a:moveTo>
                    <a:pt x="241299" y="0"/>
                  </a:moveTo>
                  <a:lnTo>
                    <a:pt x="0" y="0"/>
                  </a:lnTo>
                  <a:lnTo>
                    <a:pt x="0" y="9581515"/>
                  </a:lnTo>
                  <a:lnTo>
                    <a:pt x="241299" y="9581515"/>
                  </a:lnTo>
                  <a:lnTo>
                    <a:pt x="241299" y="0"/>
                  </a:lnTo>
                  <a:close/>
                </a:path>
              </a:pathLst>
            </a:custGeom>
            <a:solidFill>
              <a:srgbClr val="1F47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81634" y="248920"/>
              <a:ext cx="241300" cy="9581515"/>
            </a:xfrm>
            <a:custGeom>
              <a:avLst/>
              <a:gdLst/>
              <a:ahLst/>
              <a:cxnLst/>
              <a:rect l="l" t="t" r="r" b="b"/>
              <a:pathLst>
                <a:path w="241300" h="9581515">
                  <a:moveTo>
                    <a:pt x="0" y="9581515"/>
                  </a:moveTo>
                  <a:lnTo>
                    <a:pt x="241299" y="9581515"/>
                  </a:lnTo>
                  <a:lnTo>
                    <a:pt x="241299" y="0"/>
                  </a:lnTo>
                  <a:lnTo>
                    <a:pt x="0" y="0"/>
                  </a:lnTo>
                  <a:lnTo>
                    <a:pt x="0" y="9581515"/>
                  </a:lnTo>
                  <a:close/>
                </a:path>
              </a:pathLst>
            </a:custGeom>
            <a:ln w="2590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7560309" cy="1096645"/>
            </a:xfrm>
            <a:custGeom>
              <a:avLst/>
              <a:gdLst/>
              <a:ahLst/>
              <a:cxnLst/>
              <a:rect l="l" t="t" r="r" b="b"/>
              <a:pathLst>
                <a:path w="7560309" h="1096645">
                  <a:moveTo>
                    <a:pt x="7560309" y="433070"/>
                  </a:moveTo>
                  <a:lnTo>
                    <a:pt x="1661476" y="433686"/>
                  </a:lnTo>
                  <a:lnTo>
                    <a:pt x="1706880" y="434340"/>
                  </a:lnTo>
                  <a:lnTo>
                    <a:pt x="1795145" y="436879"/>
                  </a:lnTo>
                  <a:lnTo>
                    <a:pt x="1883410" y="440690"/>
                  </a:lnTo>
                  <a:lnTo>
                    <a:pt x="2016125" y="448945"/>
                  </a:lnTo>
                  <a:lnTo>
                    <a:pt x="2148205" y="459104"/>
                  </a:lnTo>
                  <a:lnTo>
                    <a:pt x="2280920" y="471804"/>
                  </a:lnTo>
                  <a:lnTo>
                    <a:pt x="2413000" y="486409"/>
                  </a:lnTo>
                  <a:lnTo>
                    <a:pt x="2589530" y="509270"/>
                  </a:lnTo>
                  <a:lnTo>
                    <a:pt x="2766060" y="535304"/>
                  </a:lnTo>
                  <a:lnTo>
                    <a:pt x="2987040" y="570865"/>
                  </a:lnTo>
                  <a:lnTo>
                    <a:pt x="3295650" y="627379"/>
                  </a:lnTo>
                  <a:lnTo>
                    <a:pt x="4707890" y="910590"/>
                  </a:lnTo>
                  <a:lnTo>
                    <a:pt x="5017135" y="965834"/>
                  </a:lnTo>
                  <a:lnTo>
                    <a:pt x="5237480" y="1000759"/>
                  </a:lnTo>
                  <a:lnTo>
                    <a:pt x="5414010" y="1026159"/>
                  </a:lnTo>
                  <a:lnTo>
                    <a:pt x="5590540" y="1047750"/>
                  </a:lnTo>
                  <a:lnTo>
                    <a:pt x="5723255" y="1061720"/>
                  </a:lnTo>
                  <a:lnTo>
                    <a:pt x="5855335" y="1073784"/>
                  </a:lnTo>
                  <a:lnTo>
                    <a:pt x="5988050" y="1083309"/>
                  </a:lnTo>
                  <a:lnTo>
                    <a:pt x="6120130" y="1090295"/>
                  </a:lnTo>
                  <a:lnTo>
                    <a:pt x="6296660" y="1096009"/>
                  </a:lnTo>
                  <a:lnTo>
                    <a:pt x="6384925" y="1096645"/>
                  </a:lnTo>
                  <a:lnTo>
                    <a:pt x="6473190" y="1096009"/>
                  </a:lnTo>
                  <a:lnTo>
                    <a:pt x="6561455" y="1094104"/>
                  </a:lnTo>
                  <a:lnTo>
                    <a:pt x="6649720" y="1090295"/>
                  </a:lnTo>
                  <a:lnTo>
                    <a:pt x="6737984" y="1085215"/>
                  </a:lnTo>
                  <a:lnTo>
                    <a:pt x="6826250" y="1078865"/>
                  </a:lnTo>
                  <a:lnTo>
                    <a:pt x="6914515" y="1070609"/>
                  </a:lnTo>
                  <a:lnTo>
                    <a:pt x="7002780" y="1061084"/>
                  </a:lnTo>
                  <a:lnTo>
                    <a:pt x="7091045" y="1049654"/>
                  </a:lnTo>
                  <a:lnTo>
                    <a:pt x="7179309" y="1036954"/>
                  </a:lnTo>
                  <a:lnTo>
                    <a:pt x="7267575" y="1021715"/>
                  </a:lnTo>
                  <a:lnTo>
                    <a:pt x="7355840" y="1005204"/>
                  </a:lnTo>
                  <a:lnTo>
                    <a:pt x="7400290" y="996315"/>
                  </a:lnTo>
                  <a:lnTo>
                    <a:pt x="7444105" y="986790"/>
                  </a:lnTo>
                  <a:lnTo>
                    <a:pt x="7488555" y="976629"/>
                  </a:lnTo>
                  <a:lnTo>
                    <a:pt x="7560309" y="958850"/>
                  </a:lnTo>
                  <a:lnTo>
                    <a:pt x="7560309" y="433070"/>
                  </a:lnTo>
                  <a:close/>
                </a:path>
                <a:path w="7560309" h="1096645">
                  <a:moveTo>
                    <a:pt x="7560309" y="0"/>
                  </a:moveTo>
                  <a:lnTo>
                    <a:pt x="0" y="0"/>
                  </a:lnTo>
                  <a:lnTo>
                    <a:pt x="0" y="691515"/>
                  </a:lnTo>
                  <a:lnTo>
                    <a:pt x="29845" y="680720"/>
                  </a:lnTo>
                  <a:lnTo>
                    <a:pt x="118110" y="650875"/>
                  </a:lnTo>
                  <a:lnTo>
                    <a:pt x="206375" y="622934"/>
                  </a:lnTo>
                  <a:lnTo>
                    <a:pt x="294640" y="597534"/>
                  </a:lnTo>
                  <a:lnTo>
                    <a:pt x="339090" y="585470"/>
                  </a:lnTo>
                  <a:lnTo>
                    <a:pt x="382905" y="574040"/>
                  </a:lnTo>
                  <a:lnTo>
                    <a:pt x="471170" y="552450"/>
                  </a:lnTo>
                  <a:lnTo>
                    <a:pt x="603885" y="523875"/>
                  </a:lnTo>
                  <a:lnTo>
                    <a:pt x="692150" y="507365"/>
                  </a:lnTo>
                  <a:lnTo>
                    <a:pt x="735965" y="499745"/>
                  </a:lnTo>
                  <a:lnTo>
                    <a:pt x="868680" y="479425"/>
                  </a:lnTo>
                  <a:lnTo>
                    <a:pt x="956944" y="467995"/>
                  </a:lnTo>
                  <a:lnTo>
                    <a:pt x="1045210" y="458470"/>
                  </a:lnTo>
                  <a:lnTo>
                    <a:pt x="1133475" y="450215"/>
                  </a:lnTo>
                  <a:lnTo>
                    <a:pt x="1221740" y="443865"/>
                  </a:lnTo>
                  <a:lnTo>
                    <a:pt x="1310005" y="438784"/>
                  </a:lnTo>
                  <a:lnTo>
                    <a:pt x="1398270" y="435609"/>
                  </a:lnTo>
                  <a:lnTo>
                    <a:pt x="1486535" y="433704"/>
                  </a:lnTo>
                  <a:lnTo>
                    <a:pt x="1661476" y="433686"/>
                  </a:lnTo>
                  <a:lnTo>
                    <a:pt x="1618615" y="433070"/>
                  </a:lnTo>
                  <a:lnTo>
                    <a:pt x="7560309" y="433070"/>
                  </a:lnTo>
                  <a:lnTo>
                    <a:pt x="7560309" y="0"/>
                  </a:lnTo>
                  <a:close/>
                </a:path>
              </a:pathLst>
            </a:custGeom>
            <a:solidFill>
              <a:srgbClr val="1F47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0100" y="4932679"/>
              <a:ext cx="6760845" cy="3733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320415" y="812165"/>
              <a:ext cx="1419225" cy="149669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0" y="8489950"/>
              <a:ext cx="1734185" cy="2202180"/>
            </a:xfrm>
            <a:custGeom>
              <a:avLst/>
              <a:gdLst/>
              <a:ahLst/>
              <a:cxnLst/>
              <a:rect l="l" t="t" r="r" b="b"/>
              <a:pathLst>
                <a:path w="1734185" h="2202179">
                  <a:moveTo>
                    <a:pt x="0" y="0"/>
                  </a:moveTo>
                  <a:lnTo>
                    <a:pt x="0" y="2202180"/>
                  </a:lnTo>
                  <a:lnTo>
                    <a:pt x="1734185" y="22021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477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3539490" y="9158858"/>
            <a:ext cx="10261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Ташкент -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2020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76500" y="8877298"/>
            <a:ext cx="5084445" cy="18154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598294" y="2647315"/>
            <a:ext cx="4908550" cy="2085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200" b="1">
                <a:latin typeface="Times New Roman"/>
                <a:cs typeface="Times New Roman"/>
              </a:rPr>
              <a:t>СБОРНИК</a:t>
            </a:r>
            <a:r>
              <a:rPr dirty="0" sz="2200" spc="-20" b="1">
                <a:latin typeface="Times New Roman"/>
                <a:cs typeface="Times New Roman"/>
              </a:rPr>
              <a:t> </a:t>
            </a:r>
            <a:r>
              <a:rPr dirty="0" sz="2200" spc="-5" b="1">
                <a:latin typeface="Times New Roman"/>
                <a:cs typeface="Times New Roman"/>
              </a:rPr>
              <a:t>МАТЕРИАЛОВ</a:t>
            </a:r>
            <a:endParaRPr sz="2200">
              <a:latin typeface="Times New Roman"/>
              <a:cs typeface="Times New Roman"/>
            </a:endParaRPr>
          </a:p>
          <a:p>
            <a:pPr algn="ctr" marL="743585" marR="740410">
              <a:lnSpc>
                <a:spcPct val="156600"/>
              </a:lnSpc>
              <a:spcBef>
                <a:spcPts val="55"/>
              </a:spcBef>
            </a:pPr>
            <a:r>
              <a:rPr dirty="0" sz="1800" spc="-5">
                <a:latin typeface="Times New Roman"/>
                <a:cs typeface="Times New Roman"/>
              </a:rPr>
              <a:t>Международной </a:t>
            </a:r>
            <a:r>
              <a:rPr dirty="0" sz="1800">
                <a:latin typeface="Times New Roman"/>
                <a:cs typeface="Times New Roman"/>
              </a:rPr>
              <a:t>online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олимпиады  </a:t>
            </a:r>
            <a:r>
              <a:rPr dirty="0" sz="1800" spc="-5">
                <a:latin typeface="Times New Roman"/>
                <a:cs typeface="Times New Roman"/>
              </a:rPr>
              <a:t>студентов медицинских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вузов</a:t>
            </a:r>
            <a:endParaRPr sz="1800">
              <a:latin typeface="Times New Roman"/>
              <a:cs typeface="Times New Roman"/>
            </a:endParaRPr>
          </a:p>
          <a:p>
            <a:pPr algn="ctr" marL="12065" marR="5080">
              <a:lnSpc>
                <a:spcPct val="109800"/>
              </a:lnSpc>
              <a:spcBef>
                <a:spcPts val="965"/>
              </a:spcBef>
            </a:pPr>
            <a:r>
              <a:rPr dirty="0" sz="2200" spc="-5" b="1">
                <a:latin typeface="Times New Roman"/>
                <a:cs typeface="Times New Roman"/>
              </a:rPr>
              <a:t>«Медицина шёлкового пути </a:t>
            </a:r>
            <a:r>
              <a:rPr dirty="0" sz="2200" spc="-10" b="1">
                <a:latin typeface="Times New Roman"/>
                <a:cs typeface="Times New Roman"/>
              </a:rPr>
              <a:t>XXI </a:t>
            </a:r>
            <a:r>
              <a:rPr dirty="0" sz="2200" spc="-5" b="1">
                <a:latin typeface="Times New Roman"/>
                <a:cs typeface="Times New Roman"/>
              </a:rPr>
              <a:t>века:  современный вектор</a:t>
            </a:r>
            <a:r>
              <a:rPr dirty="0" sz="2200" b="1">
                <a:latin typeface="Times New Roman"/>
                <a:cs typeface="Times New Roman"/>
              </a:rPr>
              <a:t> </a:t>
            </a:r>
            <a:r>
              <a:rPr dirty="0" sz="2200" spc="-10" b="1">
                <a:latin typeface="Times New Roman"/>
                <a:cs typeface="Times New Roman"/>
              </a:rPr>
              <a:t>развития»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57" y="680973"/>
            <a:ext cx="5973445" cy="4728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УДК:</a:t>
            </a:r>
            <a:r>
              <a:rPr dirty="0" sz="1200">
                <a:latin typeface="Times New Roman"/>
                <a:cs typeface="Times New Roman"/>
              </a:rPr>
              <a:t> 61:001.1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1200" spc="-5">
                <a:latin typeface="Times New Roman"/>
                <a:cs typeface="Times New Roman"/>
              </a:rPr>
              <a:t>ББК: </a:t>
            </a:r>
            <a:r>
              <a:rPr dirty="0" sz="1200">
                <a:latin typeface="Times New Roman"/>
                <a:cs typeface="Times New Roman"/>
              </a:rPr>
              <a:t>5+70/79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sz="1200" spc="-5" b="1">
                <a:latin typeface="Times New Roman"/>
                <a:cs typeface="Times New Roman"/>
              </a:rPr>
              <a:t>Ответственный редактор: </a:t>
            </a:r>
            <a:r>
              <a:rPr dirty="0" sz="1200" spc="-5">
                <a:latin typeface="Times New Roman"/>
                <a:cs typeface="Times New Roman"/>
              </a:rPr>
              <a:t>проф. Амануллаев Р.А., </a:t>
            </a:r>
            <a:r>
              <a:rPr dirty="0" sz="1200">
                <a:latin typeface="Times New Roman"/>
                <a:cs typeface="Times New Roman"/>
              </a:rPr>
              <a:t>доц. </a:t>
            </a:r>
            <a:r>
              <a:rPr dirty="0" sz="1200" spc="-5">
                <a:latin typeface="Times New Roman"/>
                <a:cs typeface="Times New Roman"/>
              </a:rPr>
              <a:t>Туйчибаева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Д.М.</a:t>
            </a:r>
            <a:endParaRPr sz="1200">
              <a:latin typeface="Times New Roman"/>
              <a:cs typeface="Times New Roman"/>
            </a:endParaRPr>
          </a:p>
          <a:p>
            <a:pPr algn="just" marL="12700" marR="9525">
              <a:lnSpc>
                <a:spcPct val="111100"/>
              </a:lnSpc>
              <a:spcBef>
                <a:spcPts val="1000"/>
              </a:spcBef>
            </a:pPr>
            <a:r>
              <a:rPr dirty="0" sz="1200" spc="-5" b="1">
                <a:latin typeface="Times New Roman"/>
                <a:cs typeface="Times New Roman"/>
              </a:rPr>
              <a:t>Редакционная коллегия: </a:t>
            </a:r>
            <a:r>
              <a:rPr dirty="0" sz="1200">
                <a:latin typeface="Times New Roman"/>
                <a:cs typeface="Times New Roman"/>
              </a:rPr>
              <a:t>д.м.н. </a:t>
            </a:r>
            <a:r>
              <a:rPr dirty="0" sz="1200" spc="-5">
                <a:latin typeface="Times New Roman"/>
                <a:cs typeface="Times New Roman"/>
              </a:rPr>
              <a:t>Шомуродов </a:t>
            </a:r>
            <a:r>
              <a:rPr dirty="0" sz="1200">
                <a:latin typeface="Times New Roman"/>
                <a:cs typeface="Times New Roman"/>
              </a:rPr>
              <a:t>К.Э., д.м.н. Хайдаров </a:t>
            </a:r>
            <a:r>
              <a:rPr dirty="0" sz="1200" spc="-5">
                <a:latin typeface="Times New Roman"/>
                <a:cs typeface="Times New Roman"/>
              </a:rPr>
              <a:t>А.М., к.м.н., доцент  </a:t>
            </a:r>
            <a:r>
              <a:rPr dirty="0" sz="1200">
                <a:latin typeface="Times New Roman"/>
                <a:cs typeface="Times New Roman"/>
              </a:rPr>
              <a:t>Ярмухамедов </a:t>
            </a:r>
            <a:r>
              <a:rPr dirty="0" sz="1200" spc="-5">
                <a:latin typeface="Times New Roman"/>
                <a:cs typeface="Times New Roman"/>
              </a:rPr>
              <a:t>Б.Х., </a:t>
            </a:r>
            <a:r>
              <a:rPr dirty="0" sz="1200">
                <a:latin typeface="Times New Roman"/>
                <a:cs typeface="Times New Roman"/>
              </a:rPr>
              <a:t>д.м.н. </a:t>
            </a:r>
            <a:r>
              <a:rPr dirty="0" sz="1200" spc="-5">
                <a:latin typeface="Times New Roman"/>
                <a:cs typeface="Times New Roman"/>
              </a:rPr>
              <a:t>Баймаков С.Р., проф. Джураев А.Д., </a:t>
            </a:r>
            <a:r>
              <a:rPr dirty="0" sz="1200">
                <a:latin typeface="Times New Roman"/>
                <a:cs typeface="Times New Roman"/>
              </a:rPr>
              <a:t>д.м.н. Муртазаев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С.С.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dirty="0" sz="1200" b="1">
                <a:latin typeface="Times New Roman"/>
                <a:cs typeface="Times New Roman"/>
              </a:rPr>
              <a:t>Под </a:t>
            </a:r>
            <a:r>
              <a:rPr dirty="0" sz="1200" spc="-5" b="1">
                <a:latin typeface="Times New Roman"/>
                <a:cs typeface="Times New Roman"/>
              </a:rPr>
              <a:t>общей редакцией </a:t>
            </a:r>
            <a:r>
              <a:rPr dirty="0" sz="1200">
                <a:latin typeface="Times New Roman"/>
                <a:cs typeface="Times New Roman"/>
              </a:rPr>
              <a:t>д.м.н. </a:t>
            </a:r>
            <a:r>
              <a:rPr dirty="0" sz="1200" spc="-10">
                <a:latin typeface="Times New Roman"/>
                <a:cs typeface="Times New Roman"/>
              </a:rPr>
              <a:t>Хайдарова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Н.К.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1200" spc="-5" i="1">
                <a:latin typeface="Times New Roman"/>
                <a:cs typeface="Times New Roman"/>
              </a:rPr>
              <a:t>Технический редактор: </a:t>
            </a:r>
            <a:r>
              <a:rPr dirty="0" sz="1200" i="1">
                <a:latin typeface="Times New Roman"/>
                <a:cs typeface="Times New Roman"/>
              </a:rPr>
              <a:t>Рихситиллаев </a:t>
            </a:r>
            <a:r>
              <a:rPr dirty="0" sz="1200" spc="-5" i="1">
                <a:latin typeface="Times New Roman"/>
                <a:cs typeface="Times New Roman"/>
              </a:rPr>
              <a:t>О.У., Мукимов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И.И.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200"/>
              </a:lnSpc>
            </a:pPr>
            <a:r>
              <a:rPr dirty="0" sz="1200" spc="-5">
                <a:latin typeface="Times New Roman"/>
                <a:cs typeface="Times New Roman"/>
              </a:rPr>
              <a:t>Данный </a:t>
            </a:r>
            <a:r>
              <a:rPr dirty="0" sz="1200">
                <a:latin typeface="Times New Roman"/>
                <a:cs typeface="Times New Roman"/>
              </a:rPr>
              <a:t>сборник состоит </a:t>
            </a:r>
            <a:r>
              <a:rPr dirty="0" sz="1200" spc="-5">
                <a:latin typeface="Times New Roman"/>
                <a:cs typeface="Times New Roman"/>
              </a:rPr>
              <a:t>из материалов Международной online олимпиаде студентов  медицинских вузов «Медицина шёлкового пути </a:t>
            </a:r>
            <a:r>
              <a:rPr dirty="0" sz="1200" spc="-10">
                <a:latin typeface="Times New Roman"/>
                <a:cs typeface="Times New Roman"/>
              </a:rPr>
              <a:t>XXI </a:t>
            </a:r>
            <a:r>
              <a:rPr dirty="0" sz="1200" spc="-5">
                <a:latin typeface="Times New Roman"/>
                <a:cs typeface="Times New Roman"/>
              </a:rPr>
              <a:t>века: современный </a:t>
            </a:r>
            <a:r>
              <a:rPr dirty="0" sz="1200" spc="-10">
                <a:latin typeface="Times New Roman"/>
                <a:cs typeface="Times New Roman"/>
              </a:rPr>
              <a:t>вектор </a:t>
            </a:r>
            <a:r>
              <a:rPr dirty="0" sz="1200" spc="-5">
                <a:latin typeface="Times New Roman"/>
                <a:cs typeface="Times New Roman"/>
              </a:rPr>
              <a:t>развития»,  состоявшейся </a:t>
            </a:r>
            <a:r>
              <a:rPr dirty="0" sz="1200">
                <a:latin typeface="Times New Roman"/>
                <a:cs typeface="Times New Roman"/>
              </a:rPr>
              <a:t>26-27 </a:t>
            </a:r>
            <a:r>
              <a:rPr dirty="0" sz="1200" spc="-5">
                <a:latin typeface="Times New Roman"/>
                <a:cs typeface="Times New Roman"/>
              </a:rPr>
              <a:t>ноября </a:t>
            </a:r>
            <a:r>
              <a:rPr dirty="0" sz="1200">
                <a:latin typeface="Times New Roman"/>
                <a:cs typeface="Times New Roman"/>
              </a:rPr>
              <a:t>2020 </a:t>
            </a:r>
            <a:r>
              <a:rPr dirty="0" sz="1200" spc="-5">
                <a:latin typeface="Times New Roman"/>
                <a:cs typeface="Times New Roman"/>
              </a:rPr>
              <a:t>года </a:t>
            </a:r>
            <a:r>
              <a:rPr dirty="0" sz="1200">
                <a:latin typeface="Times New Roman"/>
                <a:cs typeface="Times New Roman"/>
              </a:rPr>
              <a:t>в г. </a:t>
            </a:r>
            <a:r>
              <a:rPr dirty="0" sz="1200" spc="-5">
                <a:latin typeface="Times New Roman"/>
                <a:cs typeface="Times New Roman"/>
              </a:rPr>
              <a:t>Ташкенте.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сборнике представлены </a:t>
            </a:r>
            <a:r>
              <a:rPr dirty="0" sz="1200">
                <a:latin typeface="Times New Roman"/>
                <a:cs typeface="Times New Roman"/>
              </a:rPr>
              <a:t>работы </a:t>
            </a:r>
            <a:r>
              <a:rPr dirty="0" sz="1200" spc="-5">
                <a:latin typeface="Times New Roman"/>
                <a:cs typeface="Times New Roman"/>
              </a:rPr>
              <a:t>по  организационным, клиническим, научно-экспериментальным, терапевтическим,  хирургическим направлениям современной медицины </a:t>
            </a:r>
            <a:r>
              <a:rPr dirty="0" sz="1200" spc="-10">
                <a:latin typeface="Times New Roman"/>
                <a:cs typeface="Times New Roman"/>
              </a:rPr>
              <a:t>выполненные </a:t>
            </a:r>
            <a:r>
              <a:rPr dirty="0" sz="1200">
                <a:latin typeface="Times New Roman"/>
                <a:cs typeface="Times New Roman"/>
              </a:rPr>
              <a:t>студентами  </a:t>
            </a:r>
            <a:r>
              <a:rPr dirty="0" sz="1200" spc="-5">
                <a:latin typeface="Times New Roman"/>
                <a:cs typeface="Times New Roman"/>
              </a:rPr>
              <a:t>совместно 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5">
                <a:latin typeface="Times New Roman"/>
                <a:cs typeface="Times New Roman"/>
              </a:rPr>
              <a:t>профессорско-преподавательским </a:t>
            </a:r>
            <a:r>
              <a:rPr dirty="0" sz="1200">
                <a:latin typeface="Times New Roman"/>
                <a:cs typeface="Times New Roman"/>
              </a:rPr>
              <a:t>составом </a:t>
            </a:r>
            <a:r>
              <a:rPr dirty="0" sz="1200" spc="-5">
                <a:latin typeface="Times New Roman"/>
                <a:cs typeface="Times New Roman"/>
              </a:rPr>
              <a:t>медицинских </a:t>
            </a:r>
            <a:r>
              <a:rPr dirty="0" sz="1200">
                <a:latin typeface="Times New Roman"/>
                <a:cs typeface="Times New Roman"/>
              </a:rPr>
              <a:t>ВУЗов </a:t>
            </a:r>
            <a:r>
              <a:rPr dirty="0" sz="1200" spc="-5">
                <a:latin typeface="Times New Roman"/>
                <a:cs typeface="Times New Roman"/>
              </a:rPr>
              <a:t>Республики  Узбекистана, зарубежных партнеров Южной </a:t>
            </a:r>
            <a:r>
              <a:rPr dirty="0" sz="1200">
                <a:latin typeface="Times New Roman"/>
                <a:cs typeface="Times New Roman"/>
              </a:rPr>
              <a:t>Кореи, Японии, Чехии, </a:t>
            </a:r>
            <a:r>
              <a:rPr dirty="0" sz="1200" spc="-5">
                <a:latin typeface="Times New Roman"/>
                <a:cs typeface="Times New Roman"/>
              </a:rPr>
              <a:t>Испании, Российской  Федерации, Белоруссии, Украины, Казахстана, Кыргызстана, Таджикистана, Грузии,  Азербайджана. Все тезисы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статьи представлены </a:t>
            </a:r>
            <a:r>
              <a:rPr dirty="0" sz="1200">
                <a:latin typeface="Times New Roman"/>
                <a:cs typeface="Times New Roman"/>
              </a:rPr>
              <a:t>в </a:t>
            </a:r>
            <a:r>
              <a:rPr dirty="0" sz="1200" spc="-5">
                <a:latin typeface="Times New Roman"/>
                <a:cs typeface="Times New Roman"/>
              </a:rPr>
              <a:t>авторской редакции. Обязательство </a:t>
            </a:r>
            <a:r>
              <a:rPr dirty="0" sz="1200">
                <a:latin typeface="Times New Roman"/>
                <a:cs typeface="Times New Roman"/>
              </a:rPr>
              <a:t>за  </a:t>
            </a:r>
            <a:r>
              <a:rPr dirty="0" sz="1200" spc="-5">
                <a:latin typeface="Times New Roman"/>
                <a:cs typeface="Times New Roman"/>
              </a:rPr>
              <a:t>достоверность цитат, имен, названий, иных сведений, </a:t>
            </a:r>
            <a:r>
              <a:rPr dirty="0" sz="1200">
                <a:latin typeface="Times New Roman"/>
                <a:cs typeface="Times New Roman"/>
              </a:rPr>
              <a:t>а </a:t>
            </a:r>
            <a:r>
              <a:rPr dirty="0" sz="1200" spc="-5">
                <a:latin typeface="Times New Roman"/>
                <a:cs typeface="Times New Roman"/>
              </a:rPr>
              <a:t>также </a:t>
            </a:r>
            <a:r>
              <a:rPr dirty="0" sz="1200">
                <a:latin typeface="Times New Roman"/>
                <a:cs typeface="Times New Roman"/>
              </a:rPr>
              <a:t>за </a:t>
            </a:r>
            <a:r>
              <a:rPr dirty="0" sz="1200" spc="-5">
                <a:latin typeface="Times New Roman"/>
                <a:cs typeface="Times New Roman"/>
              </a:rPr>
              <a:t>соблюдение </a:t>
            </a:r>
            <a:r>
              <a:rPr dirty="0" sz="1200">
                <a:latin typeface="Times New Roman"/>
                <a:cs typeface="Times New Roman"/>
              </a:rPr>
              <a:t>законов </a:t>
            </a:r>
            <a:r>
              <a:rPr dirty="0" sz="1200" spc="-15">
                <a:latin typeface="Times New Roman"/>
                <a:cs typeface="Times New Roman"/>
              </a:rPr>
              <a:t>об  </a:t>
            </a:r>
            <a:r>
              <a:rPr dirty="0" sz="1200" spc="-5">
                <a:latin typeface="Times New Roman"/>
                <a:cs typeface="Times New Roman"/>
              </a:rPr>
              <a:t>интеллектуальной собственности </a:t>
            </a:r>
            <a:r>
              <a:rPr dirty="0" sz="1200">
                <a:latin typeface="Times New Roman"/>
                <a:cs typeface="Times New Roman"/>
              </a:rPr>
              <a:t>несут </a:t>
            </a:r>
            <a:r>
              <a:rPr dirty="0" sz="1200" spc="-5">
                <a:latin typeface="Times New Roman"/>
                <a:cs typeface="Times New Roman"/>
              </a:rPr>
              <a:t>авторы публикуемых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работ.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57" y="678433"/>
            <a:ext cx="5973445" cy="228409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>
              <a:lnSpc>
                <a:spcPct val="95800"/>
              </a:lnSpc>
              <a:spcBef>
                <a:spcPts val="170"/>
              </a:spcBef>
            </a:pPr>
            <a:r>
              <a:rPr dirty="0" sz="1400" spc="-5" i="1">
                <a:latin typeface="Times New Roman"/>
                <a:cs typeface="Times New Roman"/>
              </a:rPr>
              <a:t>Туркменов С.С., Акрамова М.Ю. </a:t>
            </a:r>
            <a:r>
              <a:rPr dirty="0" sz="1400" spc="-5" b="1">
                <a:latin typeface="Times New Roman"/>
                <a:cs typeface="Times New Roman"/>
              </a:rPr>
              <a:t>КЛИНИЧЕСКАЯ АНАТОМИЯ  ЛИЦЕВОГО НЕРВА </a:t>
            </a:r>
            <a:r>
              <a:rPr dirty="0" sz="1400" b="1">
                <a:latin typeface="Times New Roman"/>
                <a:cs typeface="Times New Roman"/>
              </a:rPr>
              <a:t>И </a:t>
            </a:r>
            <a:r>
              <a:rPr dirty="0" sz="1400" spc="-5" b="1">
                <a:latin typeface="Times New Roman"/>
                <a:cs typeface="Times New Roman"/>
              </a:rPr>
              <a:t>КЛИНИЧЕСКИЕ СИМПТОМЫ ПРИ </a:t>
            </a:r>
            <a:r>
              <a:rPr dirty="0" sz="1400" b="1">
                <a:latin typeface="Times New Roman"/>
                <a:cs typeface="Times New Roman"/>
              </a:rPr>
              <a:t>ЕГО  </a:t>
            </a:r>
            <a:r>
              <a:rPr dirty="0" sz="1400" spc="-5" b="1">
                <a:latin typeface="Times New Roman"/>
                <a:cs typeface="Times New Roman"/>
              </a:rPr>
              <a:t>ПОРАЖЕНИИ </a:t>
            </a:r>
            <a:r>
              <a:rPr dirty="0" sz="1400" spc="10" b="1">
                <a:latin typeface="Times New Roman"/>
                <a:cs typeface="Times New Roman"/>
              </a:rPr>
              <a:t>..................................................................................................</a:t>
            </a:r>
            <a:r>
              <a:rPr dirty="0" sz="1400" spc="-28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12700" marR="7620">
              <a:lnSpc>
                <a:spcPts val="1620"/>
              </a:lnSpc>
            </a:pPr>
            <a:r>
              <a:rPr dirty="0" sz="1400" spc="-5" i="1">
                <a:latin typeface="Times New Roman"/>
                <a:cs typeface="Times New Roman"/>
              </a:rPr>
              <a:t>Хамраева Ф.М., Юсупова </a:t>
            </a:r>
            <a:r>
              <a:rPr dirty="0" sz="1400" spc="-10" i="1">
                <a:latin typeface="Times New Roman"/>
                <a:cs typeface="Times New Roman"/>
              </a:rPr>
              <a:t>Д.Д. </a:t>
            </a:r>
            <a:r>
              <a:rPr dirty="0" sz="1400" spc="-5" b="1">
                <a:latin typeface="Times New Roman"/>
                <a:cs typeface="Times New Roman"/>
              </a:rPr>
              <a:t>ЗДОРОВЫЙ </a:t>
            </a:r>
            <a:r>
              <a:rPr dirty="0" sz="1400" b="1">
                <a:latin typeface="Times New Roman"/>
                <a:cs typeface="Times New Roman"/>
              </a:rPr>
              <a:t>И </a:t>
            </a:r>
            <a:r>
              <a:rPr dirty="0" sz="1400" spc="-10" b="1">
                <a:latin typeface="Times New Roman"/>
                <a:cs typeface="Times New Roman"/>
              </a:rPr>
              <a:t>АКТИВНЫЙ </a:t>
            </a:r>
            <a:r>
              <a:rPr dirty="0" sz="1400" spc="-5" b="1">
                <a:latin typeface="Times New Roman"/>
                <a:cs typeface="Times New Roman"/>
              </a:rPr>
              <a:t>ОБРАЗ  ЖИЗНИ ШКОЛЬНИКОВ  </a:t>
            </a:r>
            <a:r>
              <a:rPr dirty="0" sz="1400" b="1">
                <a:latin typeface="Times New Roman"/>
                <a:cs typeface="Times New Roman"/>
              </a:rPr>
              <a:t>КАК </a:t>
            </a:r>
            <a:r>
              <a:rPr dirty="0" sz="1400" spc="-10" b="1">
                <a:latin typeface="Times New Roman"/>
                <a:cs typeface="Times New Roman"/>
              </a:rPr>
              <a:t>ОСНОВНОЙ  </a:t>
            </a:r>
            <a:r>
              <a:rPr dirty="0" sz="1400" spc="-5" b="1">
                <a:latin typeface="Times New Roman"/>
                <a:cs typeface="Times New Roman"/>
              </a:rPr>
              <a:t>ПУТЬ </a:t>
            </a:r>
            <a:r>
              <a:rPr dirty="0" sz="1400" b="1">
                <a:latin typeface="Times New Roman"/>
                <a:cs typeface="Times New Roman"/>
              </a:rPr>
              <a:t>К </a:t>
            </a:r>
            <a:r>
              <a:rPr dirty="0" sz="1400" spc="31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ДОЛГОЛЕТИЮ</a:t>
            </a:r>
            <a:endParaRPr sz="1400">
              <a:latin typeface="Times New Roman"/>
              <a:cs typeface="Times New Roman"/>
            </a:endParaRPr>
          </a:p>
          <a:p>
            <a:pPr algn="just" marL="35560">
              <a:lnSpc>
                <a:spcPts val="1535"/>
              </a:lnSpc>
            </a:pPr>
            <a:r>
              <a:rPr dirty="0" sz="1400" spc="-10">
                <a:latin typeface="Times New Roman"/>
                <a:cs typeface="Times New Roman"/>
              </a:rPr>
              <a:t>.................................................................................................................................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28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800"/>
              </a:lnSpc>
            </a:pPr>
            <a:r>
              <a:rPr dirty="0" sz="1400" spc="-5" i="1">
                <a:latin typeface="Times New Roman"/>
                <a:cs typeface="Times New Roman"/>
              </a:rPr>
              <a:t>Khalbaeva Makhlyo.. </a:t>
            </a:r>
            <a:r>
              <a:rPr dirty="0" sz="1400" spc="-5" b="1">
                <a:latin typeface="Times New Roman"/>
                <a:cs typeface="Times New Roman"/>
              </a:rPr>
              <a:t>THE DIAGNOSIS </a:t>
            </a:r>
            <a:r>
              <a:rPr dirty="0" sz="1400" b="1">
                <a:latin typeface="Times New Roman"/>
                <a:cs typeface="Times New Roman"/>
              </a:rPr>
              <a:t>AND </a:t>
            </a:r>
            <a:r>
              <a:rPr dirty="0" sz="1400" spc="-5" b="1">
                <a:latin typeface="Times New Roman"/>
                <a:cs typeface="Times New Roman"/>
              </a:rPr>
              <a:t>TREATMENT MEASURES OF  THE PEOPLE’S DISEASE OF </a:t>
            </a:r>
            <a:r>
              <a:rPr dirty="0" sz="1400" b="1">
                <a:latin typeface="Times New Roman"/>
                <a:cs typeface="Times New Roman"/>
              </a:rPr>
              <a:t>URINARY </a:t>
            </a:r>
            <a:r>
              <a:rPr dirty="0" sz="1400" spc="-5" b="1">
                <a:latin typeface="Times New Roman"/>
                <a:cs typeface="Times New Roman"/>
              </a:rPr>
              <a:t>STONES IN THE ARAL </a:t>
            </a:r>
            <a:r>
              <a:rPr dirty="0" sz="1400" spc="-10" b="1">
                <a:latin typeface="Times New Roman"/>
                <a:cs typeface="Times New Roman"/>
              </a:rPr>
              <a:t>SEA  </a:t>
            </a:r>
            <a:r>
              <a:rPr dirty="0" sz="1400" spc="-5" b="1">
                <a:latin typeface="Times New Roman"/>
                <a:cs typeface="Times New Roman"/>
              </a:rPr>
              <a:t>REGION</a:t>
            </a:r>
            <a:r>
              <a:rPr dirty="0" sz="1400" spc="-175" b="1">
                <a:latin typeface="Times New Roman"/>
                <a:cs typeface="Times New Roman"/>
              </a:rPr>
              <a:t> </a:t>
            </a:r>
            <a:r>
              <a:rPr dirty="0" sz="1400" spc="10" b="1">
                <a:latin typeface="Times New Roman"/>
                <a:cs typeface="Times New Roman"/>
              </a:rPr>
              <a:t>.............................................................................................................</a:t>
            </a:r>
            <a:r>
              <a:rPr dirty="0" sz="1400" spc="-12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33190" y="9925367"/>
            <a:ext cx="23876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>
                <a:latin typeface="Carlito"/>
                <a:cs typeface="Carlito"/>
              </a:rPr>
              <a:t>262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9657" y="3132455"/>
            <a:ext cx="14052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3465" algn="l"/>
              </a:tabLst>
            </a:pPr>
            <a:r>
              <a:rPr dirty="0" sz="1400" i="1">
                <a:latin typeface="Times New Roman"/>
                <a:cs typeface="Times New Roman"/>
              </a:rPr>
              <a:t>Khod</a:t>
            </a:r>
            <a:r>
              <a:rPr dirty="0" sz="1400" spc="-5" i="1">
                <a:latin typeface="Times New Roman"/>
                <a:cs typeface="Times New Roman"/>
              </a:rPr>
              <a:t>z</a:t>
            </a:r>
            <a:r>
              <a:rPr dirty="0" sz="1400" i="1">
                <a:latin typeface="Times New Roman"/>
                <a:cs typeface="Times New Roman"/>
              </a:rPr>
              <a:t>haeva	F</a:t>
            </a:r>
            <a:r>
              <a:rPr dirty="0" sz="1400" spc="-10" i="1">
                <a:latin typeface="Times New Roman"/>
                <a:cs typeface="Times New Roman"/>
              </a:rPr>
              <a:t>.</a:t>
            </a:r>
            <a:r>
              <a:rPr dirty="0" sz="1400" spc="-5" i="1">
                <a:latin typeface="Times New Roman"/>
                <a:cs typeface="Times New Roman"/>
              </a:rPr>
              <a:t>T</a:t>
            </a:r>
            <a:r>
              <a:rPr dirty="0" sz="1400" spc="-15" i="1">
                <a:latin typeface="Times New Roman"/>
                <a:cs typeface="Times New Roman"/>
              </a:rPr>
              <a:t>.</a:t>
            </a:r>
            <a:r>
              <a:rPr dirty="0" sz="1400" i="1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9657" y="3335655"/>
            <a:ext cx="13703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MANAGEMENT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12008" y="3132455"/>
            <a:ext cx="3128010" cy="441959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86995" marR="5080" indent="-74930">
              <a:lnSpc>
                <a:spcPts val="1600"/>
              </a:lnSpc>
              <a:spcBef>
                <a:spcPts val="220"/>
              </a:spcBef>
              <a:tabLst>
                <a:tab pos="1193165" algn="l"/>
                <a:tab pos="1311910" algn="l"/>
                <a:tab pos="1862455" algn="l"/>
                <a:tab pos="2618740" algn="l"/>
              </a:tabLst>
            </a:pPr>
            <a:r>
              <a:rPr dirty="0" sz="1400" b="1">
                <a:latin typeface="Times New Roman"/>
                <a:cs typeface="Times New Roman"/>
              </a:rPr>
              <a:t>P</a:t>
            </a:r>
            <a:r>
              <a:rPr dirty="0" sz="1400" b="1">
                <a:latin typeface="Times New Roman"/>
                <a:cs typeface="Times New Roman"/>
              </a:rPr>
              <a:t>R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spc="-10" b="1">
                <a:latin typeface="Times New Roman"/>
                <a:cs typeface="Times New Roman"/>
              </a:rPr>
              <a:t>G</a:t>
            </a:r>
            <a:r>
              <a:rPr dirty="0" sz="1400" spc="-20" b="1">
                <a:latin typeface="Times New Roman"/>
                <a:cs typeface="Times New Roman"/>
              </a:rPr>
              <a:t>N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-20" b="1">
                <a:latin typeface="Times New Roman"/>
                <a:cs typeface="Times New Roman"/>
              </a:rPr>
              <a:t>NC</a:t>
            </a:r>
            <a:r>
              <a:rPr dirty="0" sz="1400" spc="-5" b="1">
                <a:latin typeface="Times New Roman"/>
                <a:cs typeface="Times New Roman"/>
              </a:rPr>
              <a:t>Y</a:t>
            </a:r>
            <a:r>
              <a:rPr dirty="0" sz="1400" b="1">
                <a:latin typeface="Times New Roman"/>
                <a:cs typeface="Times New Roman"/>
              </a:rPr>
              <a:t>		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-20" b="1">
                <a:latin typeface="Times New Roman"/>
                <a:cs typeface="Times New Roman"/>
              </a:rPr>
              <a:t>N</a:t>
            </a:r>
            <a:r>
              <a:rPr dirty="0" sz="1400" spc="-5" b="1">
                <a:latin typeface="Times New Roman"/>
                <a:cs typeface="Times New Roman"/>
              </a:rPr>
              <a:t>D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spc="-15" b="1">
                <a:latin typeface="Times New Roman"/>
                <a:cs typeface="Times New Roman"/>
              </a:rPr>
              <a:t>L</a:t>
            </a:r>
            <a:r>
              <a:rPr dirty="0" sz="1400" b="1">
                <a:latin typeface="Times New Roman"/>
                <a:cs typeface="Times New Roman"/>
              </a:rPr>
              <a:t>Y</a:t>
            </a:r>
            <a:r>
              <a:rPr dirty="0" sz="1400" b="1">
                <a:latin typeface="Times New Roman"/>
                <a:cs typeface="Times New Roman"/>
              </a:rPr>
              <a:t>MP</a:t>
            </a:r>
            <a:r>
              <a:rPr dirty="0" sz="1400" spc="-10" b="1">
                <a:latin typeface="Times New Roman"/>
                <a:cs typeface="Times New Roman"/>
              </a:rPr>
              <a:t>HO</a:t>
            </a:r>
            <a:r>
              <a:rPr dirty="0" sz="1400" spc="-5" b="1">
                <a:latin typeface="Times New Roman"/>
                <a:cs typeface="Times New Roman"/>
              </a:rPr>
              <a:t>M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b="1">
                <a:latin typeface="Times New Roman"/>
                <a:cs typeface="Times New Roman"/>
              </a:rPr>
              <a:t>S:  </a:t>
            </a:r>
            <a:r>
              <a:rPr dirty="0" sz="1400" spc="-5" b="1">
                <a:latin typeface="Times New Roman"/>
                <a:cs typeface="Times New Roman"/>
              </a:rPr>
              <a:t>TACTICS,	DIAGNOSTIC	</a:t>
            </a:r>
            <a:r>
              <a:rPr dirty="0" sz="1400" spc="-20" b="1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71845" y="3132455"/>
            <a:ext cx="1172210" cy="441959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 indent="6985">
              <a:lnSpc>
                <a:spcPts val="1600"/>
              </a:lnSpc>
              <a:spcBef>
                <a:spcPts val="220"/>
              </a:spcBef>
            </a:pPr>
            <a:r>
              <a:rPr dirty="0" sz="1400" b="1">
                <a:latin typeface="Times New Roman"/>
                <a:cs typeface="Times New Roman"/>
              </a:rPr>
              <a:t>P</a:t>
            </a:r>
            <a:r>
              <a:rPr dirty="0" sz="1400" spc="-20" b="1">
                <a:latin typeface="Times New Roman"/>
                <a:cs typeface="Times New Roman"/>
              </a:rPr>
              <a:t>R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spc="-10" b="1">
                <a:latin typeface="Times New Roman"/>
                <a:cs typeface="Times New Roman"/>
              </a:rPr>
              <a:t>G</a:t>
            </a:r>
            <a:r>
              <a:rPr dirty="0" sz="1400" b="1">
                <a:latin typeface="Times New Roman"/>
                <a:cs typeface="Times New Roman"/>
              </a:rPr>
              <a:t>NA</a:t>
            </a:r>
            <a:r>
              <a:rPr dirty="0" sz="1400" spc="-20" b="1">
                <a:latin typeface="Times New Roman"/>
                <a:cs typeface="Times New Roman"/>
              </a:rPr>
              <a:t>N</a:t>
            </a:r>
            <a:r>
              <a:rPr dirty="0" sz="1400" b="1">
                <a:latin typeface="Times New Roman"/>
                <a:cs typeface="Times New Roman"/>
              </a:rPr>
              <a:t>C</a:t>
            </a:r>
            <a:r>
              <a:rPr dirty="0" sz="1400" spc="-5" b="1">
                <a:latin typeface="Times New Roman"/>
                <a:cs typeface="Times New Roman"/>
              </a:rPr>
              <a:t>Y  </a:t>
            </a:r>
            <a:r>
              <a:rPr dirty="0" sz="1400" b="1">
                <a:latin typeface="Times New Roman"/>
                <a:cs typeface="Times New Roman"/>
              </a:rPr>
              <a:t>T</a:t>
            </a:r>
            <a:r>
              <a:rPr dirty="0" sz="1400" spc="-20" b="1">
                <a:latin typeface="Times New Roman"/>
                <a:cs typeface="Times New Roman"/>
              </a:rPr>
              <a:t>R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b="1">
                <a:latin typeface="Times New Roman"/>
                <a:cs typeface="Times New Roman"/>
              </a:rPr>
              <a:t>TM</a:t>
            </a:r>
            <a:r>
              <a:rPr dirty="0" sz="1400" spc="-20" b="1">
                <a:latin typeface="Times New Roman"/>
                <a:cs typeface="Times New Roman"/>
              </a:rPr>
              <a:t>E</a:t>
            </a:r>
            <a:r>
              <a:rPr dirty="0" sz="1400" b="1">
                <a:latin typeface="Times New Roman"/>
                <a:cs typeface="Times New Roman"/>
              </a:rPr>
              <a:t>N</a:t>
            </a:r>
            <a:r>
              <a:rPr dirty="0" sz="1400" b="1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9657" y="3541648"/>
            <a:ext cx="5972175" cy="1466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PRINCIPLES </a:t>
            </a:r>
            <a:r>
              <a:rPr dirty="0" sz="1400" spc="10" b="1">
                <a:latin typeface="Times New Roman"/>
                <a:cs typeface="Times New Roman"/>
              </a:rPr>
              <a:t>.....................................................................................................</a:t>
            </a:r>
            <a:r>
              <a:rPr dirty="0" sz="1400" spc="-229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20"/>
              </a:lnSpc>
            </a:pPr>
            <a:r>
              <a:rPr dirty="0" sz="1400" spc="-5" i="1">
                <a:latin typeface="Times New Roman"/>
                <a:cs typeface="Times New Roman"/>
              </a:rPr>
              <a:t>Khodzhaeva F.T., </a:t>
            </a:r>
            <a:r>
              <a:rPr dirty="0" sz="1400" spc="-5" b="1">
                <a:latin typeface="Times New Roman"/>
                <a:cs typeface="Times New Roman"/>
              </a:rPr>
              <a:t>MODERN </a:t>
            </a:r>
            <a:r>
              <a:rPr dirty="0" sz="1400" spc="-10" b="1">
                <a:latin typeface="Times New Roman"/>
                <a:cs typeface="Times New Roman"/>
              </a:rPr>
              <a:t>METHODS </a:t>
            </a:r>
            <a:r>
              <a:rPr dirty="0" sz="1400" spc="-5" b="1">
                <a:latin typeface="Times New Roman"/>
                <a:cs typeface="Times New Roman"/>
              </a:rPr>
              <a:t>OF EPILEPSY </a:t>
            </a:r>
            <a:r>
              <a:rPr dirty="0" sz="1400" spc="-10" b="1">
                <a:latin typeface="Times New Roman"/>
                <a:cs typeface="Times New Roman"/>
              </a:rPr>
              <a:t>THERAPY </a:t>
            </a:r>
            <a:r>
              <a:rPr dirty="0" sz="1400" spc="-5" b="1">
                <a:latin typeface="Times New Roman"/>
                <a:cs typeface="Times New Roman"/>
              </a:rPr>
              <a:t>IN  WOMEN DURING </a:t>
            </a:r>
            <a:r>
              <a:rPr dirty="0" sz="1400" spc="-10" b="1">
                <a:latin typeface="Times New Roman"/>
                <a:cs typeface="Times New Roman"/>
              </a:rPr>
              <a:t>PREGNANCY </a:t>
            </a:r>
            <a:r>
              <a:rPr dirty="0" sz="1400" spc="5" b="1">
                <a:latin typeface="Times New Roman"/>
                <a:cs typeface="Times New Roman"/>
              </a:rPr>
              <a:t>..................................................................</a:t>
            </a:r>
            <a:r>
              <a:rPr dirty="0" sz="1400" spc="19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34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>
              <a:lnSpc>
                <a:spcPts val="1620"/>
              </a:lnSpc>
            </a:pPr>
            <a:r>
              <a:rPr dirty="0" sz="1400" spc="-5" i="1">
                <a:latin typeface="Times New Roman"/>
                <a:cs typeface="Times New Roman"/>
              </a:rPr>
              <a:t>Kholova Nargis Ravshanovna., Jonibekov J.J., </a:t>
            </a:r>
            <a:r>
              <a:rPr dirty="0" sz="1400" spc="-5" b="1">
                <a:latin typeface="Times New Roman"/>
                <a:cs typeface="Times New Roman"/>
              </a:rPr>
              <a:t>ULTRASOUND </a:t>
            </a:r>
            <a:r>
              <a:rPr dirty="0" sz="1400" b="1">
                <a:latin typeface="Times New Roman"/>
                <a:cs typeface="Times New Roman"/>
              </a:rPr>
              <a:t>RESEARCH </a:t>
            </a:r>
            <a:r>
              <a:rPr dirty="0" sz="1400" spc="-5" b="1">
                <a:latin typeface="Times New Roman"/>
                <a:cs typeface="Times New Roman"/>
              </a:rPr>
              <a:t>OF  THE </a:t>
            </a:r>
            <a:r>
              <a:rPr dirty="0" sz="1400" b="1">
                <a:latin typeface="Times New Roman"/>
                <a:cs typeface="Times New Roman"/>
              </a:rPr>
              <a:t>STOMACH </a:t>
            </a:r>
            <a:r>
              <a:rPr dirty="0" sz="1400" spc="-5" b="1">
                <a:latin typeface="Times New Roman"/>
                <a:cs typeface="Times New Roman"/>
              </a:rPr>
              <a:t>OF THE </a:t>
            </a:r>
            <a:r>
              <a:rPr dirty="0" sz="1400" spc="-10" b="1">
                <a:latin typeface="Times New Roman"/>
                <a:cs typeface="Times New Roman"/>
              </a:rPr>
              <a:t>BORN </a:t>
            </a:r>
            <a:r>
              <a:rPr dirty="0" sz="1400" spc="5" b="1">
                <a:latin typeface="Times New Roman"/>
                <a:cs typeface="Times New Roman"/>
              </a:rPr>
              <a:t>....................................................................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9657" y="5177790"/>
            <a:ext cx="37534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0285" algn="l"/>
                <a:tab pos="2160270" algn="l"/>
                <a:tab pos="3267075" algn="l"/>
              </a:tabLst>
            </a:pPr>
            <a:r>
              <a:rPr dirty="0" sz="1400" spc="-10" i="1">
                <a:latin typeface="Times New Roman"/>
                <a:cs typeface="Times New Roman"/>
              </a:rPr>
              <a:t>M</a:t>
            </a:r>
            <a:r>
              <a:rPr dirty="0" sz="1400" i="1">
                <a:latin typeface="Times New Roman"/>
                <a:cs typeface="Times New Roman"/>
              </a:rPr>
              <a:t>ukh</a:t>
            </a:r>
            <a:r>
              <a:rPr dirty="0" sz="1400" spc="-15" i="1">
                <a:latin typeface="Times New Roman"/>
                <a:cs typeface="Times New Roman"/>
              </a:rPr>
              <a:t>t</a:t>
            </a:r>
            <a:r>
              <a:rPr dirty="0" sz="1400" spc="-5" i="1">
                <a:latin typeface="Times New Roman"/>
                <a:cs typeface="Times New Roman"/>
              </a:rPr>
              <a:t>o</a:t>
            </a:r>
            <a:r>
              <a:rPr dirty="0" sz="1400" spc="-10" i="1">
                <a:latin typeface="Times New Roman"/>
                <a:cs typeface="Times New Roman"/>
              </a:rPr>
              <a:t>r</a:t>
            </a:r>
            <a:r>
              <a:rPr dirty="0" sz="1400" i="1">
                <a:latin typeface="Times New Roman"/>
                <a:cs typeface="Times New Roman"/>
              </a:rPr>
              <a:t>ov	</a:t>
            </a:r>
            <a:r>
              <a:rPr dirty="0" sz="1400" spc="-10" i="1">
                <a:latin typeface="Times New Roman"/>
                <a:cs typeface="Times New Roman"/>
              </a:rPr>
              <a:t>M</a:t>
            </a:r>
            <a:r>
              <a:rPr dirty="0" sz="1400" i="1">
                <a:latin typeface="Times New Roman"/>
                <a:cs typeface="Times New Roman"/>
              </a:rPr>
              <a:t>ukh</a:t>
            </a:r>
            <a:r>
              <a:rPr dirty="0" sz="1400" spc="10" i="1">
                <a:latin typeface="Times New Roman"/>
                <a:cs typeface="Times New Roman"/>
              </a:rPr>
              <a:t>r</a:t>
            </a:r>
            <a:r>
              <a:rPr dirty="0" sz="1400" spc="-10" i="1">
                <a:latin typeface="Times New Roman"/>
                <a:cs typeface="Times New Roman"/>
              </a:rPr>
              <a:t>i</a:t>
            </a:r>
            <a:r>
              <a:rPr dirty="0" sz="1400" i="1">
                <a:latin typeface="Times New Roman"/>
                <a:cs typeface="Times New Roman"/>
              </a:rPr>
              <a:t>dd</a:t>
            </a:r>
            <a:r>
              <a:rPr dirty="0" sz="1400" spc="-10" i="1">
                <a:latin typeface="Times New Roman"/>
                <a:cs typeface="Times New Roman"/>
              </a:rPr>
              <a:t>i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5" i="1">
                <a:latin typeface="Times New Roman"/>
                <a:cs typeface="Times New Roman"/>
              </a:rPr>
              <a:t>.</a:t>
            </a:r>
            <a:r>
              <a:rPr dirty="0" sz="1400" i="1">
                <a:latin typeface="Times New Roman"/>
                <a:cs typeface="Times New Roman"/>
              </a:rPr>
              <a:t>,	Rak</a:t>
            </a:r>
            <a:r>
              <a:rPr dirty="0" sz="1400" spc="-25" i="1">
                <a:latin typeface="Times New Roman"/>
                <a:cs typeface="Times New Roman"/>
              </a:rPr>
              <a:t>h</a:t>
            </a:r>
            <a:r>
              <a:rPr dirty="0" sz="1400" i="1">
                <a:latin typeface="Times New Roman"/>
                <a:cs typeface="Times New Roman"/>
              </a:rPr>
              <a:t>m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10" i="1">
                <a:latin typeface="Times New Roman"/>
                <a:cs typeface="Times New Roman"/>
              </a:rPr>
              <a:t>t</a:t>
            </a:r>
            <a:r>
              <a:rPr dirty="0" sz="1400" i="1">
                <a:latin typeface="Times New Roman"/>
                <a:cs typeface="Times New Roman"/>
              </a:rPr>
              <a:t>ova	</a:t>
            </a:r>
            <a:r>
              <a:rPr dirty="0" sz="1400" i="1">
                <a:latin typeface="Times New Roman"/>
                <a:cs typeface="Times New Roman"/>
              </a:rPr>
              <a:t>D</a:t>
            </a:r>
            <a:r>
              <a:rPr dirty="0" sz="1400" spc="-10" i="1">
                <a:latin typeface="Times New Roman"/>
                <a:cs typeface="Times New Roman"/>
              </a:rPr>
              <a:t>il</a:t>
            </a:r>
            <a:r>
              <a:rPr dirty="0" sz="1400" spc="-5" i="1">
                <a:latin typeface="Times New Roman"/>
                <a:cs typeface="Times New Roman"/>
              </a:rPr>
              <a:t>bar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9657" y="5380990"/>
            <a:ext cx="31432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47239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CORONARY	SYNDROME.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17422" y="5177790"/>
            <a:ext cx="2032635" cy="441959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170180" marR="5080" indent="-158115">
              <a:lnSpc>
                <a:spcPts val="1600"/>
              </a:lnSpc>
              <a:spcBef>
                <a:spcPts val="219"/>
              </a:spcBef>
              <a:tabLst>
                <a:tab pos="1390015" algn="l"/>
                <a:tab pos="1778635" algn="l"/>
              </a:tabLst>
            </a:pPr>
            <a:r>
              <a:rPr dirty="0" sz="1400" i="1">
                <a:latin typeface="Times New Roman"/>
                <a:cs typeface="Times New Roman"/>
              </a:rPr>
              <a:t>B</a:t>
            </a:r>
            <a:r>
              <a:rPr dirty="0" sz="1400" spc="-5" i="1">
                <a:latin typeface="Times New Roman"/>
                <a:cs typeface="Times New Roman"/>
              </a:rPr>
              <a:t>ah</a:t>
            </a:r>
            <a:r>
              <a:rPr dirty="0" sz="1400" spc="-10" i="1">
                <a:latin typeface="Times New Roman"/>
                <a:cs typeface="Times New Roman"/>
              </a:rPr>
              <a:t>r</a:t>
            </a:r>
            <a:r>
              <a:rPr dirty="0" sz="1400" spc="-10" i="1">
                <a:latin typeface="Times New Roman"/>
                <a:cs typeface="Times New Roman"/>
              </a:rPr>
              <a:t>i</a:t>
            </a:r>
            <a:r>
              <a:rPr dirty="0" sz="1400" i="1">
                <a:latin typeface="Times New Roman"/>
                <a:cs typeface="Times New Roman"/>
              </a:rPr>
              <a:t>dd</a:t>
            </a:r>
            <a:r>
              <a:rPr dirty="0" sz="1400" spc="-10" i="1">
                <a:latin typeface="Times New Roman"/>
                <a:cs typeface="Times New Roman"/>
              </a:rPr>
              <a:t>i</a:t>
            </a:r>
            <a:r>
              <a:rPr dirty="0" sz="1400" i="1">
                <a:latin typeface="Times New Roman"/>
                <a:cs typeface="Times New Roman"/>
              </a:rPr>
              <a:t>novna</a:t>
            </a:r>
            <a:r>
              <a:rPr dirty="0" sz="1400" spc="5" i="1">
                <a:latin typeface="Times New Roman"/>
                <a:cs typeface="Times New Roman"/>
              </a:rPr>
              <a:t>.</a:t>
            </a:r>
            <a:r>
              <a:rPr dirty="0" sz="1400" i="1">
                <a:latin typeface="Times New Roman"/>
                <a:cs typeface="Times New Roman"/>
              </a:rPr>
              <a:t>,	</a:t>
            </a:r>
            <a:r>
              <a:rPr dirty="0" sz="1400" spc="-20" b="1">
                <a:latin typeface="Times New Roman"/>
                <a:cs typeface="Times New Roman"/>
              </a:rPr>
              <a:t>A</a:t>
            </a:r>
            <a:r>
              <a:rPr dirty="0" sz="1400" b="1">
                <a:latin typeface="Times New Roman"/>
                <a:cs typeface="Times New Roman"/>
              </a:rPr>
              <a:t>CU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b="1">
                <a:latin typeface="Times New Roman"/>
                <a:cs typeface="Times New Roman"/>
              </a:rPr>
              <a:t>E  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b="1">
                <a:latin typeface="Times New Roman"/>
                <a:cs typeface="Times New Roman"/>
              </a:rPr>
              <a:t>T</a:t>
            </a:r>
            <a:r>
              <a:rPr dirty="0" sz="1400" b="1">
                <a:latin typeface="Times New Roman"/>
                <a:cs typeface="Times New Roman"/>
              </a:rPr>
              <a:t>U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5" b="1">
                <a:latin typeface="Times New Roman"/>
                <a:cs typeface="Times New Roman"/>
              </a:rPr>
              <a:t>Y</a:t>
            </a:r>
            <a:r>
              <a:rPr dirty="0" sz="1400" b="1">
                <a:latin typeface="Times New Roman"/>
                <a:cs typeface="Times New Roman"/>
              </a:rPr>
              <a:t>		</a:t>
            </a:r>
            <a:r>
              <a:rPr dirty="0" sz="1400" spc="-50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9657" y="5586729"/>
            <a:ext cx="59683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PHARMACOEPIDEMIOLOGICAL ANALYSIS IN </a:t>
            </a:r>
            <a:r>
              <a:rPr dirty="0" sz="1400" spc="5" b="1">
                <a:latin typeface="Times New Roman"/>
                <a:cs typeface="Times New Roman"/>
              </a:rPr>
              <a:t>PATIENTS.................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9657" y="6201409"/>
            <a:ext cx="53016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0680" algn="l"/>
                <a:tab pos="3114040" algn="l"/>
                <a:tab pos="3527425" algn="l"/>
                <a:tab pos="4197350" algn="l"/>
                <a:tab pos="4560570" algn="l"/>
              </a:tabLst>
            </a:pPr>
            <a:r>
              <a:rPr dirty="0" sz="1400" b="1">
                <a:latin typeface="Times New Roman"/>
                <a:cs typeface="Times New Roman"/>
              </a:rPr>
              <a:t>P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HOG</a:t>
            </a:r>
            <a:r>
              <a:rPr dirty="0" sz="1400" b="1">
                <a:latin typeface="Times New Roman"/>
                <a:cs typeface="Times New Roman"/>
              </a:rPr>
              <a:t>E</a:t>
            </a:r>
            <a:r>
              <a:rPr dirty="0" sz="1400" b="1">
                <a:latin typeface="Times New Roman"/>
                <a:cs typeface="Times New Roman"/>
              </a:rPr>
              <a:t>N</a:t>
            </a:r>
            <a:r>
              <a:rPr dirty="0" sz="1400" b="1">
                <a:latin typeface="Times New Roman"/>
                <a:cs typeface="Times New Roman"/>
              </a:rPr>
              <a:t>ET</a:t>
            </a:r>
            <a:r>
              <a:rPr dirty="0" sz="1400" spc="-10" b="1">
                <a:latin typeface="Times New Roman"/>
                <a:cs typeface="Times New Roman"/>
              </a:rPr>
              <a:t>I</a:t>
            </a:r>
            <a:r>
              <a:rPr dirty="0" sz="1400" spc="-5" b="1">
                <a:latin typeface="Times New Roman"/>
                <a:cs typeface="Times New Roman"/>
              </a:rPr>
              <a:t>C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spc="-5" b="1">
                <a:latin typeface="Times New Roman"/>
                <a:cs typeface="Times New Roman"/>
              </a:rPr>
              <a:t>SI</a:t>
            </a:r>
            <a:r>
              <a:rPr dirty="0" sz="1400" spc="-20" b="1">
                <a:latin typeface="Times New Roman"/>
                <a:cs typeface="Times New Roman"/>
              </a:rPr>
              <a:t>G</a:t>
            </a:r>
            <a:r>
              <a:rPr dirty="0" sz="1400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I</a:t>
            </a:r>
            <a:r>
              <a:rPr dirty="0" sz="1400" b="1">
                <a:latin typeface="Times New Roman"/>
                <a:cs typeface="Times New Roman"/>
              </a:rPr>
              <a:t>F</a:t>
            </a:r>
            <a:r>
              <a:rPr dirty="0" sz="1400" spc="-10" b="1">
                <a:latin typeface="Times New Roman"/>
                <a:cs typeface="Times New Roman"/>
              </a:rPr>
              <a:t>I</a:t>
            </a:r>
            <a:r>
              <a:rPr dirty="0" sz="1400" spc="25" b="1">
                <a:latin typeface="Times New Roman"/>
                <a:cs typeface="Times New Roman"/>
              </a:rPr>
              <a:t>C</a:t>
            </a:r>
            <a:r>
              <a:rPr dirty="0" sz="1400" spc="-20" b="1">
                <a:latin typeface="Times New Roman"/>
                <a:cs typeface="Times New Roman"/>
              </a:rPr>
              <a:t>A</a:t>
            </a:r>
            <a:r>
              <a:rPr dirty="0" sz="1400" b="1">
                <a:latin typeface="Times New Roman"/>
                <a:cs typeface="Times New Roman"/>
              </a:rPr>
              <a:t>NC</a:t>
            </a:r>
            <a:r>
              <a:rPr dirty="0" sz="1400" b="1">
                <a:latin typeface="Times New Roman"/>
                <a:cs typeface="Times New Roman"/>
              </a:rPr>
              <a:t>E	</a:t>
            </a:r>
            <a:r>
              <a:rPr dirty="0" sz="1400" spc="-10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F	</a:t>
            </a:r>
            <a:r>
              <a:rPr dirty="0" sz="1400" spc="-20" b="1">
                <a:latin typeface="Times New Roman"/>
                <a:cs typeface="Times New Roman"/>
              </a:rPr>
              <a:t>A</a:t>
            </a:r>
            <a:r>
              <a:rPr dirty="0" sz="1400" b="1">
                <a:latin typeface="Times New Roman"/>
                <a:cs typeface="Times New Roman"/>
              </a:rPr>
              <a:t>C</a:t>
            </a:r>
            <a:r>
              <a:rPr dirty="0" sz="1400" spc="-20" b="1">
                <a:latin typeface="Times New Roman"/>
                <a:cs typeface="Times New Roman"/>
              </a:rPr>
              <a:t>N</a:t>
            </a:r>
            <a:r>
              <a:rPr dirty="0" sz="1400" b="1">
                <a:latin typeface="Times New Roman"/>
                <a:cs typeface="Times New Roman"/>
              </a:rPr>
              <a:t>E	</a:t>
            </a:r>
            <a:r>
              <a:rPr dirty="0" sz="1400" spc="-10" b="1">
                <a:latin typeface="Times New Roman"/>
                <a:cs typeface="Times New Roman"/>
              </a:rPr>
              <a:t>I</a:t>
            </a:r>
            <a:r>
              <a:rPr dirty="0" sz="1400" spc="-5" b="1">
                <a:latin typeface="Times New Roman"/>
                <a:cs typeface="Times New Roman"/>
              </a:rPr>
              <a:t>N</a:t>
            </a:r>
            <a:r>
              <a:rPr dirty="0" sz="1400" b="1">
                <a:latin typeface="Times New Roman"/>
                <a:cs typeface="Times New Roman"/>
              </a:rPr>
              <a:t>	W</a:t>
            </a:r>
            <a:r>
              <a:rPr dirty="0" sz="1400" spc="-10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M</a:t>
            </a:r>
            <a:r>
              <a:rPr dirty="0" sz="1400" spc="-20" b="1">
                <a:latin typeface="Times New Roman"/>
                <a:cs typeface="Times New Roman"/>
              </a:rPr>
              <a:t>E</a:t>
            </a:r>
            <a:r>
              <a:rPr dirty="0" sz="1400" spc="-5" b="1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9657" y="5995670"/>
            <a:ext cx="5974080" cy="444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100"/>
              </a:spcBef>
              <a:tabLst>
                <a:tab pos="705485" algn="l"/>
                <a:tab pos="1126490" algn="l"/>
                <a:tab pos="2383155" algn="l"/>
                <a:tab pos="2853055" algn="l"/>
                <a:tab pos="3672840" algn="l"/>
                <a:tab pos="4045585" algn="l"/>
                <a:tab pos="5467985" algn="l"/>
              </a:tabLst>
            </a:pPr>
            <a:r>
              <a:rPr dirty="0" sz="1400" spc="-5" i="1">
                <a:latin typeface="Times New Roman"/>
                <a:cs typeface="Times New Roman"/>
              </a:rPr>
              <a:t>Vaisov	I.A	Abbaskhanova	</a:t>
            </a:r>
            <a:r>
              <a:rPr dirty="0" sz="1400" spc="-10" i="1">
                <a:latin typeface="Times New Roman"/>
                <a:cs typeface="Times New Roman"/>
              </a:rPr>
              <a:t>F.X	</a:t>
            </a:r>
            <a:r>
              <a:rPr dirty="0" sz="1400" spc="-5" i="1">
                <a:latin typeface="Times New Roman"/>
                <a:cs typeface="Times New Roman"/>
              </a:rPr>
              <a:t>Khalitov	I.I	Khudaynazarova	M.Kh.,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ts val="1650"/>
              </a:lnSpc>
            </a:pPr>
            <a:r>
              <a:rPr dirty="0" sz="1400" spc="-5" b="1">
                <a:latin typeface="Times New Roman"/>
                <a:cs typeface="Times New Roman"/>
              </a:rPr>
              <a:t>W</a:t>
            </a:r>
            <a:r>
              <a:rPr dirty="0" sz="1400" spc="-10" b="1">
                <a:latin typeface="Times New Roman"/>
                <a:cs typeface="Times New Roman"/>
              </a:rPr>
              <a:t>I</a:t>
            </a:r>
            <a:r>
              <a:rPr dirty="0" sz="1400" b="1">
                <a:latin typeface="Times New Roman"/>
                <a:cs typeface="Times New Roman"/>
              </a:rPr>
              <a:t>TH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9657" y="6404990"/>
            <a:ext cx="5972175" cy="1259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HORMONAL  DISORDERS </a:t>
            </a:r>
            <a:r>
              <a:rPr dirty="0" sz="1400" spc="5" b="1">
                <a:latin typeface="Times New Roman"/>
                <a:cs typeface="Times New Roman"/>
              </a:rPr>
              <a:t>.............................................................................</a:t>
            </a:r>
            <a:r>
              <a:rPr dirty="0" sz="1400" spc="-11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600"/>
              </a:lnSpc>
              <a:spcBef>
                <a:spcPts val="5"/>
              </a:spcBef>
            </a:pPr>
            <a:r>
              <a:rPr dirty="0" sz="1400" spc="-5" i="1">
                <a:latin typeface="Times New Roman"/>
                <a:cs typeface="Times New Roman"/>
              </a:rPr>
              <a:t>Zokirova Nargiza Bahodirovna, Islomova Shohista Abdixalilovna. </a:t>
            </a:r>
            <a:r>
              <a:rPr dirty="0" sz="1400" spc="-5" b="1">
                <a:latin typeface="Times New Roman"/>
                <a:cs typeface="Times New Roman"/>
              </a:rPr>
              <a:t>IMPACT OF  PROLONGED EXPOSURE </a:t>
            </a:r>
            <a:r>
              <a:rPr dirty="0" sz="1400" spc="-15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PIRETROID PESTICIDES </a:t>
            </a:r>
            <a:r>
              <a:rPr dirty="0" sz="1400" spc="-10" b="1">
                <a:latin typeface="Times New Roman"/>
                <a:cs typeface="Times New Roman"/>
              </a:rPr>
              <a:t>ON </a:t>
            </a:r>
            <a:r>
              <a:rPr dirty="0" sz="1400" spc="-5" b="1">
                <a:latin typeface="Times New Roman"/>
                <a:cs typeface="Times New Roman"/>
              </a:rPr>
              <a:t>THE  THYROID </a:t>
            </a:r>
            <a:r>
              <a:rPr dirty="0" sz="1400" spc="-10" b="1">
                <a:latin typeface="Times New Roman"/>
                <a:cs typeface="Times New Roman"/>
              </a:rPr>
              <a:t>FUNCTION </a:t>
            </a:r>
            <a:r>
              <a:rPr dirty="0" sz="1400" spc="-5" b="1">
                <a:latin typeface="Times New Roman"/>
                <a:cs typeface="Times New Roman"/>
              </a:rPr>
              <a:t>OF THE PREGNANT </a:t>
            </a:r>
            <a:r>
              <a:rPr dirty="0" sz="1400" b="1">
                <a:latin typeface="Times New Roman"/>
                <a:cs typeface="Times New Roman"/>
              </a:rPr>
              <a:t>RATS </a:t>
            </a:r>
            <a:r>
              <a:rPr dirty="0" sz="1400" spc="-15" b="1">
                <a:latin typeface="Times New Roman"/>
                <a:cs typeface="Times New Roman"/>
              </a:rPr>
              <a:t>AND </a:t>
            </a:r>
            <a:r>
              <a:rPr dirty="0" sz="1400" spc="-5" b="1">
                <a:latin typeface="Times New Roman"/>
                <a:cs typeface="Times New Roman"/>
              </a:rPr>
              <a:t>THEIR  OFFSPRING </a:t>
            </a:r>
            <a:r>
              <a:rPr dirty="0" sz="1400" spc="10" b="1">
                <a:latin typeface="Times New Roman"/>
                <a:cs typeface="Times New Roman"/>
              </a:rPr>
              <a:t>......................................................................................................</a:t>
            </a:r>
            <a:r>
              <a:rPr dirty="0" sz="1400" spc="-19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57" y="678433"/>
            <a:ext cx="5974715" cy="207835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algn="just" marL="12700" marR="6350" indent="357505">
              <a:lnSpc>
                <a:spcPts val="1620"/>
              </a:lnSpc>
              <a:spcBef>
                <a:spcPts val="200"/>
              </a:spcBef>
              <a:buAutoNum type="arabicPeriod" startAt="4"/>
              <a:tabLst>
                <a:tab pos="666115" algn="l"/>
              </a:tabLst>
            </a:pPr>
            <a:r>
              <a:rPr dirty="0" sz="1400">
                <a:latin typeface="Times New Roman"/>
                <a:cs typeface="Times New Roman"/>
              </a:rPr>
              <a:t>Арифов </a:t>
            </a:r>
            <a:r>
              <a:rPr dirty="0" sz="1400" spc="-5">
                <a:latin typeface="Times New Roman"/>
                <a:cs typeface="Times New Roman"/>
              </a:rPr>
              <a:t>С.С., Шодиев </a:t>
            </a:r>
            <a:r>
              <a:rPr dirty="0" sz="1400">
                <a:latin typeface="Times New Roman"/>
                <a:cs typeface="Times New Roman"/>
              </a:rPr>
              <a:t>Д.Б. Далацин-Т в </a:t>
            </a:r>
            <a:r>
              <a:rPr dirty="0" sz="1400" spc="-5">
                <a:latin typeface="Times New Roman"/>
                <a:cs typeface="Times New Roman"/>
              </a:rPr>
              <a:t>наружной терапии  вульгарных угрей //Новости </a:t>
            </a:r>
            <a:r>
              <a:rPr dirty="0" sz="1400">
                <a:latin typeface="Times New Roman"/>
                <a:cs typeface="Times New Roman"/>
              </a:rPr>
              <a:t>дерматол. и </a:t>
            </a:r>
            <a:r>
              <a:rPr dirty="0" sz="1400" spc="-5">
                <a:latin typeface="Times New Roman"/>
                <a:cs typeface="Times New Roman"/>
              </a:rPr>
              <a:t>венерол. </a:t>
            </a:r>
            <a:r>
              <a:rPr dirty="0" sz="1400">
                <a:latin typeface="Times New Roman"/>
                <a:cs typeface="Times New Roman"/>
              </a:rPr>
              <a:t>–2002. </a:t>
            </a:r>
            <a:r>
              <a:rPr dirty="0" sz="1400" spc="-10">
                <a:latin typeface="Times New Roman"/>
                <a:cs typeface="Times New Roman"/>
              </a:rPr>
              <a:t>–№2.</a:t>
            </a:r>
            <a:r>
              <a:rPr dirty="0" sz="1400" spc="-5">
                <a:latin typeface="Times New Roman"/>
                <a:cs typeface="Times New Roman"/>
              </a:rPr>
              <a:t> –С.22.</a:t>
            </a:r>
            <a:endParaRPr sz="1400">
              <a:latin typeface="Times New Roman"/>
              <a:cs typeface="Times New Roman"/>
            </a:endParaRPr>
          </a:p>
          <a:p>
            <a:pPr algn="just" marL="553720" indent="-184150">
              <a:lnSpc>
                <a:spcPts val="1505"/>
              </a:lnSpc>
              <a:buAutoNum type="arabicPeriod" startAt="4"/>
              <a:tabLst>
                <a:tab pos="554355" algn="l"/>
              </a:tabLst>
            </a:pPr>
            <a:r>
              <a:rPr dirty="0" sz="1400">
                <a:latin typeface="Times New Roman"/>
                <a:cs typeface="Times New Roman"/>
              </a:rPr>
              <a:t>10.Арифов </a:t>
            </a:r>
            <a:r>
              <a:rPr dirty="0" sz="1400" spc="-5">
                <a:latin typeface="Times New Roman"/>
                <a:cs typeface="Times New Roman"/>
              </a:rPr>
              <a:t>С.С., Шодиев Д.Б. Местная патогенетическая терапия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акне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620"/>
              </a:lnSpc>
            </a:pPr>
            <a:r>
              <a:rPr dirty="0" sz="1400" spc="-5">
                <a:latin typeface="Times New Roman"/>
                <a:cs typeface="Times New Roman"/>
              </a:rPr>
              <a:t>//Новости дерматол.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венерол. –2002. –№2.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–С.22.</a:t>
            </a:r>
            <a:endParaRPr sz="1400">
              <a:latin typeface="Times New Roman"/>
              <a:cs typeface="Times New Roman"/>
            </a:endParaRPr>
          </a:p>
          <a:p>
            <a:pPr algn="just" marL="12700" marR="10795" indent="357505">
              <a:lnSpc>
                <a:spcPct val="95800"/>
              </a:lnSpc>
              <a:spcBef>
                <a:spcPts val="45"/>
              </a:spcBef>
              <a:buAutoNum type="arabicPeriod" startAt="6"/>
              <a:tabLst>
                <a:tab pos="635635" algn="l"/>
              </a:tabLst>
            </a:pPr>
            <a:r>
              <a:rPr dirty="0" sz="1400">
                <a:latin typeface="Times New Roman"/>
                <a:cs typeface="Times New Roman"/>
              </a:rPr>
              <a:t>11.Артыков </a:t>
            </a:r>
            <a:r>
              <a:rPr dirty="0" sz="1400" spc="-5">
                <a:latin typeface="Times New Roman"/>
                <a:cs typeface="Times New Roman"/>
              </a:rPr>
              <a:t>А.Ф., Рахимова М.А. Применение стафилококковой  </a:t>
            </a:r>
            <a:r>
              <a:rPr dirty="0" sz="1400">
                <a:latin typeface="Times New Roman"/>
                <a:cs typeface="Times New Roman"/>
              </a:rPr>
              <a:t>вакцины в </a:t>
            </a:r>
            <a:r>
              <a:rPr dirty="0" sz="1400" spc="-5">
                <a:latin typeface="Times New Roman"/>
                <a:cs typeface="Times New Roman"/>
              </a:rPr>
              <a:t>комплексном лечении угревой </a:t>
            </a:r>
            <a:r>
              <a:rPr dirty="0" sz="1400">
                <a:latin typeface="Times New Roman"/>
                <a:cs typeface="Times New Roman"/>
              </a:rPr>
              <a:t>болезни </a:t>
            </a:r>
            <a:r>
              <a:rPr dirty="0" sz="1400" spc="-5">
                <a:latin typeface="Times New Roman"/>
                <a:cs typeface="Times New Roman"/>
              </a:rPr>
              <a:t>//Новости дерматол. 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-5">
                <a:latin typeface="Times New Roman"/>
                <a:cs typeface="Times New Roman"/>
              </a:rPr>
              <a:t>венерол. –2002. –№1.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–С.40-41.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357505">
              <a:lnSpc>
                <a:spcPts val="1600"/>
              </a:lnSpc>
              <a:spcBef>
                <a:spcPts val="60"/>
              </a:spcBef>
              <a:buAutoNum type="arabicPeriod" startAt="6"/>
              <a:tabLst>
                <a:tab pos="597535" algn="l"/>
              </a:tabLst>
            </a:pPr>
            <a:r>
              <a:rPr dirty="0" sz="1400">
                <a:latin typeface="Times New Roman"/>
                <a:cs typeface="Times New Roman"/>
              </a:rPr>
              <a:t>Дарвей </a:t>
            </a:r>
            <a:r>
              <a:rPr dirty="0" sz="1400" spc="-5">
                <a:latin typeface="Times New Roman"/>
                <a:cs typeface="Times New Roman"/>
              </a:rPr>
              <a:t>Э, </a:t>
            </a:r>
            <a:r>
              <a:rPr dirty="0" sz="1400">
                <a:latin typeface="Times New Roman"/>
                <a:cs typeface="Times New Roman"/>
              </a:rPr>
              <a:t>Чу </a:t>
            </a:r>
            <a:r>
              <a:rPr dirty="0" sz="1400" spc="-10">
                <a:latin typeface="Times New Roman"/>
                <a:cs typeface="Times New Roman"/>
              </a:rPr>
              <a:t>Т. </a:t>
            </a:r>
            <a:r>
              <a:rPr dirty="0" sz="1400" spc="-5">
                <a:latin typeface="Times New Roman"/>
                <a:cs typeface="Times New Roman"/>
              </a:rPr>
              <a:t>Акне: Карманный справочник. </a:t>
            </a:r>
            <a:r>
              <a:rPr dirty="0" sz="1400">
                <a:latin typeface="Times New Roman"/>
                <a:cs typeface="Times New Roman"/>
              </a:rPr>
              <a:t>- М.: </a:t>
            </a:r>
            <a:r>
              <a:rPr dirty="0" sz="1400" spc="-5">
                <a:latin typeface="Times New Roman"/>
                <a:cs typeface="Times New Roman"/>
              </a:rPr>
              <a:t>МЕД-пресс-  инфом, 2005. </a:t>
            </a:r>
            <a:r>
              <a:rPr dirty="0" sz="1400">
                <a:latin typeface="Times New Roman"/>
                <a:cs typeface="Times New Roman"/>
              </a:rPr>
              <a:t>- 48</a:t>
            </a:r>
            <a:r>
              <a:rPr dirty="0" sz="1400" spc="-5">
                <a:latin typeface="Times New Roman"/>
                <a:cs typeface="Times New Roman"/>
              </a:rPr>
              <a:t> с.</a:t>
            </a:r>
            <a:endParaRPr sz="1400">
              <a:latin typeface="Times New Roman"/>
              <a:cs typeface="Times New Roman"/>
            </a:endParaRPr>
          </a:p>
          <a:p>
            <a:pPr algn="just" marL="548640" indent="-179070">
              <a:lnSpc>
                <a:spcPts val="1560"/>
              </a:lnSpc>
              <a:buAutoNum type="arabicPeriod" startAt="6"/>
              <a:tabLst>
                <a:tab pos="549275" algn="l"/>
              </a:tabLst>
            </a:pPr>
            <a:r>
              <a:rPr dirty="0" sz="1400">
                <a:latin typeface="Times New Roman"/>
                <a:cs typeface="Times New Roman"/>
              </a:rPr>
              <a:t>Кошевенко </a:t>
            </a:r>
            <a:r>
              <a:rPr dirty="0" sz="1400" spc="-10">
                <a:latin typeface="Times New Roman"/>
                <a:cs typeface="Times New Roman"/>
              </a:rPr>
              <a:t>Ю.Н. </a:t>
            </a:r>
            <a:r>
              <a:rPr dirty="0" sz="1400">
                <a:latin typeface="Times New Roman"/>
                <a:cs typeface="Times New Roman"/>
              </a:rPr>
              <a:t>Кожа </a:t>
            </a:r>
            <a:r>
              <a:rPr dirty="0" sz="1400" spc="-5">
                <a:latin typeface="Times New Roman"/>
                <a:cs typeface="Times New Roman"/>
              </a:rPr>
              <a:t>человека. </a:t>
            </a:r>
            <a:r>
              <a:rPr dirty="0" sz="1400">
                <a:latin typeface="Times New Roman"/>
                <a:cs typeface="Times New Roman"/>
              </a:rPr>
              <a:t>Том 1. - М.: </a:t>
            </a:r>
            <a:r>
              <a:rPr dirty="0" sz="1400" spc="-5">
                <a:latin typeface="Times New Roman"/>
                <a:cs typeface="Times New Roman"/>
              </a:rPr>
              <a:t>Медицина, 2006. </a:t>
            </a: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400" spc="-10">
                <a:latin typeface="Times New Roman"/>
                <a:cs typeface="Times New Roman"/>
              </a:rPr>
              <a:t>360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8750" y="9925367"/>
            <a:ext cx="16764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>
                <a:latin typeface="Carlito"/>
                <a:cs typeface="Carlito"/>
              </a:rPr>
              <a:t>41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9657" y="3340734"/>
            <a:ext cx="5977890" cy="637222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243840" marR="299085" indent="635000">
              <a:lnSpc>
                <a:spcPts val="1600"/>
              </a:lnSpc>
              <a:spcBef>
                <a:spcPts val="220"/>
              </a:spcBef>
            </a:pPr>
            <a:r>
              <a:rPr dirty="0" sz="1400" b="1">
                <a:latin typeface="Times New Roman"/>
                <a:cs typeface="Times New Roman"/>
              </a:rPr>
              <a:t>IMPACT </a:t>
            </a:r>
            <a:r>
              <a:rPr dirty="0" sz="1400" spc="-5" b="1">
                <a:latin typeface="Times New Roman"/>
                <a:cs typeface="Times New Roman"/>
              </a:rPr>
              <a:t>OF PROLONGED EXPOSURE OF PIRETROID  PESTICIDES </a:t>
            </a:r>
            <a:r>
              <a:rPr dirty="0" sz="1400" spc="-10" b="1">
                <a:latin typeface="Times New Roman"/>
                <a:cs typeface="Times New Roman"/>
              </a:rPr>
              <a:t>ON </a:t>
            </a:r>
            <a:r>
              <a:rPr dirty="0" sz="1400" spc="-5" b="1">
                <a:latin typeface="Times New Roman"/>
                <a:cs typeface="Times New Roman"/>
              </a:rPr>
              <a:t>THE THYROID </a:t>
            </a:r>
            <a:r>
              <a:rPr dirty="0" sz="1400" spc="-10" b="1">
                <a:latin typeface="Times New Roman"/>
                <a:cs typeface="Times New Roman"/>
              </a:rPr>
              <a:t>FUNCTION </a:t>
            </a:r>
            <a:r>
              <a:rPr dirty="0" sz="1400" spc="-5" b="1">
                <a:latin typeface="Times New Roman"/>
                <a:cs typeface="Times New Roman"/>
              </a:rPr>
              <a:t>OF THE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PREGNANT</a:t>
            </a:r>
            <a:endParaRPr sz="1400">
              <a:latin typeface="Times New Roman"/>
              <a:cs typeface="Times New Roman"/>
            </a:endParaRPr>
          </a:p>
          <a:p>
            <a:pPr marL="1684655">
              <a:lnSpc>
                <a:spcPts val="1535"/>
              </a:lnSpc>
            </a:pPr>
            <a:r>
              <a:rPr dirty="0" sz="1400" b="1">
                <a:latin typeface="Times New Roman"/>
                <a:cs typeface="Times New Roman"/>
              </a:rPr>
              <a:t>RATS </a:t>
            </a:r>
            <a:r>
              <a:rPr dirty="0" sz="1400" spc="-5" b="1">
                <a:latin typeface="Times New Roman"/>
                <a:cs typeface="Times New Roman"/>
              </a:rPr>
              <a:t>AND THEIR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OFFSPRING</a:t>
            </a:r>
            <a:endParaRPr sz="1400">
              <a:latin typeface="Times New Roman"/>
              <a:cs typeface="Times New Roman"/>
            </a:endParaRPr>
          </a:p>
          <a:p>
            <a:pPr algn="ctr" marL="1866900" marR="1513205" indent="6350">
              <a:lnSpc>
                <a:spcPct val="95200"/>
              </a:lnSpc>
              <a:spcBef>
                <a:spcPts val="50"/>
              </a:spcBef>
            </a:pPr>
            <a:r>
              <a:rPr dirty="0" sz="1400" spc="-5" i="1">
                <a:latin typeface="Times New Roman"/>
                <a:cs typeface="Times New Roman"/>
              </a:rPr>
              <a:t>Zokirova </a:t>
            </a:r>
            <a:r>
              <a:rPr dirty="0" sz="1400" i="1">
                <a:latin typeface="Times New Roman"/>
                <a:cs typeface="Times New Roman"/>
              </a:rPr>
              <a:t>N. </a:t>
            </a:r>
            <a:r>
              <a:rPr dirty="0" sz="1400" spc="-5" i="1">
                <a:latin typeface="Times New Roman"/>
                <a:cs typeface="Times New Roman"/>
              </a:rPr>
              <a:t>B., Islomova </a:t>
            </a:r>
            <a:r>
              <a:rPr dirty="0" sz="1400" i="1">
                <a:latin typeface="Times New Roman"/>
                <a:cs typeface="Times New Roman"/>
              </a:rPr>
              <a:t>Sh. A.  </a:t>
            </a:r>
            <a:r>
              <a:rPr dirty="0" sz="1400" spc="-5" i="1">
                <a:latin typeface="Times New Roman"/>
                <a:cs typeface="Times New Roman"/>
              </a:rPr>
              <a:t>Tashkent Pediatric Medical institute  Tashkent,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Uzbekistan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357505">
              <a:lnSpc>
                <a:spcPct val="95900"/>
              </a:lnSpc>
              <a:spcBef>
                <a:spcPts val="10"/>
              </a:spcBef>
            </a:pPr>
            <a:r>
              <a:rPr dirty="0" sz="1400" spc="-5" b="1">
                <a:latin typeface="Times New Roman"/>
                <a:cs typeface="Times New Roman"/>
              </a:rPr>
              <a:t>Introduction. </a:t>
            </a:r>
            <a:r>
              <a:rPr dirty="0" sz="1400" spc="-5">
                <a:latin typeface="Times New Roman"/>
                <a:cs typeface="Times New Roman"/>
              </a:rPr>
              <a:t>For two decades, the world's literature </a:t>
            </a:r>
            <a:r>
              <a:rPr dirty="0" sz="1400">
                <a:latin typeface="Times New Roman"/>
                <a:cs typeface="Times New Roman"/>
              </a:rPr>
              <a:t>uses </a:t>
            </a:r>
            <a:r>
              <a:rPr dirty="0" sz="1400" spc="-5">
                <a:latin typeface="Times New Roman"/>
                <a:cs typeface="Times New Roman"/>
              </a:rPr>
              <a:t>the term  "endocrine-disrupting chemicals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endocrine disruptors” (EDC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10">
                <a:latin typeface="Times New Roman"/>
                <a:cs typeface="Times New Roman"/>
              </a:rPr>
              <a:t>ED), </a:t>
            </a:r>
            <a:r>
              <a:rPr dirty="0" sz="1400" spc="-5">
                <a:latin typeface="Times New Roman"/>
                <a:cs typeface="Times New Roman"/>
              </a:rPr>
              <a:t>adopted 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Agency </a:t>
            </a:r>
            <a:r>
              <a:rPr dirty="0" sz="1400" spc="-5">
                <a:latin typeface="Times New Roman"/>
                <a:cs typeface="Times New Roman"/>
              </a:rPr>
              <a:t>for the U.S. Environmental Protection </a:t>
            </a:r>
            <a:r>
              <a:rPr dirty="0" sz="1400">
                <a:latin typeface="Times New Roman"/>
                <a:cs typeface="Times New Roman"/>
              </a:rPr>
              <a:t>Agency </a:t>
            </a:r>
            <a:r>
              <a:rPr dirty="0" sz="1400" spc="-5">
                <a:latin typeface="Times New Roman"/>
                <a:cs typeface="Times New Roman"/>
              </a:rPr>
              <a:t>in 1991. This term  combines </a:t>
            </a:r>
            <a:r>
              <a:rPr dirty="0" sz="1400">
                <a:latin typeface="Times New Roman"/>
                <a:cs typeface="Times New Roman"/>
              </a:rPr>
              <a:t>all </a:t>
            </a:r>
            <a:r>
              <a:rPr dirty="0" sz="1400" spc="-5">
                <a:latin typeface="Times New Roman"/>
                <a:cs typeface="Times New Roman"/>
              </a:rPr>
              <a:t>the chemicals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organism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humans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animals </a:t>
            </a:r>
            <a:r>
              <a:rPr dirty="0" sz="1400">
                <a:latin typeface="Times New Roman"/>
                <a:cs typeface="Times New Roman"/>
              </a:rPr>
              <a:t>change </a:t>
            </a:r>
            <a:r>
              <a:rPr dirty="0" sz="1400" spc="-5">
                <a:latin typeface="Times New Roman"/>
                <a:cs typeface="Times New Roman"/>
              </a:rPr>
              <a:t>the  processes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synthesis, secretion, transport,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metabolism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natural hormones 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thereby lead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disruption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hormonal homeostasis. There are more than </a:t>
            </a:r>
            <a:r>
              <a:rPr dirty="0" sz="1400">
                <a:latin typeface="Times New Roman"/>
                <a:cs typeface="Times New Roman"/>
              </a:rPr>
              <a:t>one  </a:t>
            </a:r>
            <a:r>
              <a:rPr dirty="0" sz="1400" spc="-5">
                <a:latin typeface="Times New Roman"/>
                <a:cs typeface="Times New Roman"/>
              </a:rPr>
              <a:t>hundred pesticides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which </a:t>
            </a:r>
            <a:r>
              <a:rPr dirty="0" sz="1400" spc="5">
                <a:latin typeface="Times New Roman"/>
                <a:cs typeface="Times New Roman"/>
              </a:rPr>
              <a:t>80% </a:t>
            </a:r>
            <a:r>
              <a:rPr dirty="0" sz="1400" spc="-5">
                <a:latin typeface="Times New Roman"/>
                <a:cs typeface="Times New Roman"/>
              </a:rPr>
              <a:t>are commonly used </a:t>
            </a:r>
            <a:r>
              <a:rPr dirty="0" sz="1400" spc="5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insecticides </a:t>
            </a:r>
            <a:r>
              <a:rPr dirty="0" sz="140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fungicides, </a:t>
            </a:r>
            <a:r>
              <a:rPr dirty="0" sz="1400">
                <a:latin typeface="Times New Roman"/>
                <a:cs typeface="Times New Roman"/>
              </a:rPr>
              <a:t>have </a:t>
            </a:r>
            <a:r>
              <a:rPr dirty="0" sz="1400" spc="-5">
                <a:latin typeface="Times New Roman"/>
                <a:cs typeface="Times New Roman"/>
              </a:rPr>
              <a:t>different endocrine-disrupting effects. </a:t>
            </a:r>
            <a:r>
              <a:rPr dirty="0" sz="1400">
                <a:latin typeface="Times New Roman"/>
                <a:cs typeface="Times New Roman"/>
              </a:rPr>
              <a:t>One of </a:t>
            </a:r>
            <a:r>
              <a:rPr dirty="0" sz="1400" spc="-5">
                <a:latin typeface="Times New Roman"/>
                <a:cs typeface="Times New Roman"/>
              </a:rPr>
              <a:t>the most common  representatives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pyrethroids </a:t>
            </a:r>
            <a:r>
              <a:rPr dirty="0" sz="1400" spc="-1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lambda-cyhalothrin (LCT), which </a:t>
            </a:r>
            <a:r>
              <a:rPr dirty="0" sz="1400" spc="-10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highly  effective insecticide </a:t>
            </a:r>
            <a:r>
              <a:rPr dirty="0" sz="1400">
                <a:latin typeface="Times New Roman"/>
                <a:cs typeface="Times New Roman"/>
              </a:rPr>
              <a:t>even at </a:t>
            </a:r>
            <a:r>
              <a:rPr dirty="0" sz="1400" spc="-5">
                <a:latin typeface="Times New Roman"/>
                <a:cs typeface="Times New Roman"/>
              </a:rPr>
              <a:t>low doses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widely used in the home, agriculture 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health worldwide. However, </a:t>
            </a:r>
            <a:r>
              <a:rPr dirty="0" sz="1400" spc="-1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endocrine </a:t>
            </a: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400" spc="-5">
                <a:latin typeface="Times New Roman"/>
                <a:cs typeface="Times New Roman"/>
              </a:rPr>
              <a:t>disrupting </a:t>
            </a:r>
            <a:r>
              <a:rPr dirty="0" sz="1400">
                <a:latin typeface="Times New Roman"/>
                <a:cs typeface="Times New Roman"/>
              </a:rPr>
              <a:t>features of LCT </a:t>
            </a:r>
            <a:r>
              <a:rPr dirty="0" sz="1400" spc="-5">
                <a:latin typeface="Times New Roman"/>
                <a:cs typeface="Times New Roman"/>
              </a:rPr>
              <a:t>has  </a:t>
            </a:r>
            <a:r>
              <a:rPr dirty="0" sz="1400">
                <a:latin typeface="Times New Roman"/>
                <a:cs typeface="Times New Roman"/>
              </a:rPr>
              <a:t>been </a:t>
            </a:r>
            <a:r>
              <a:rPr dirty="0" sz="1400" spc="-5">
                <a:latin typeface="Times New Roman"/>
                <a:cs typeface="Times New Roman"/>
              </a:rPr>
              <a:t>identified recently </a:t>
            </a:r>
            <a:r>
              <a:rPr dirty="0" sz="1400">
                <a:latin typeface="Times New Roman"/>
                <a:cs typeface="Times New Roman"/>
              </a:rPr>
              <a:t>and reports about them </a:t>
            </a:r>
            <a:r>
              <a:rPr dirty="0" sz="1400" spc="-5">
                <a:latin typeface="Times New Roman"/>
                <a:cs typeface="Times New Roman"/>
              </a:rPr>
              <a:t>relatively few. If the </a:t>
            </a:r>
            <a:r>
              <a:rPr dirty="0" sz="1400">
                <a:latin typeface="Times New Roman"/>
                <a:cs typeface="Times New Roman"/>
              </a:rPr>
              <a:t>endocrine-  </a:t>
            </a:r>
            <a:r>
              <a:rPr dirty="0" sz="1400" spc="-5">
                <a:latin typeface="Times New Roman"/>
                <a:cs typeface="Times New Roman"/>
              </a:rPr>
              <a:t>disrupting effect </a:t>
            </a:r>
            <a:r>
              <a:rPr dirty="0" sz="1400">
                <a:latin typeface="Times New Roman"/>
                <a:cs typeface="Times New Roman"/>
              </a:rPr>
              <a:t>of LCT on </a:t>
            </a:r>
            <a:r>
              <a:rPr dirty="0" sz="1400" spc="-5">
                <a:latin typeface="Times New Roman"/>
                <a:cs typeface="Times New Roman"/>
              </a:rPr>
              <a:t>the reproductive system </a:t>
            </a:r>
            <a:r>
              <a:rPr dirty="0" sz="1400">
                <a:latin typeface="Times New Roman"/>
                <a:cs typeface="Times New Roman"/>
              </a:rPr>
              <a:t>can be considered </a:t>
            </a:r>
            <a:r>
              <a:rPr dirty="0" sz="1400" spc="5">
                <a:latin typeface="Times New Roman"/>
                <a:cs typeface="Times New Roman"/>
              </a:rPr>
              <a:t>proven,  </a:t>
            </a:r>
            <a:r>
              <a:rPr dirty="0" sz="1400" spc="-5">
                <a:latin typeface="Times New Roman"/>
                <a:cs typeface="Times New Roman"/>
              </a:rPr>
              <a:t>whereas the effect </a:t>
            </a:r>
            <a:r>
              <a:rPr dirty="0" sz="1400">
                <a:latin typeface="Times New Roman"/>
                <a:cs typeface="Times New Roman"/>
              </a:rPr>
              <a:t>of LCT on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hypothalamic- </a:t>
            </a:r>
            <a:r>
              <a:rPr dirty="0" sz="1400" spc="-5">
                <a:latin typeface="Times New Roman"/>
                <a:cs typeface="Times New Roman"/>
              </a:rPr>
              <a:t>pituitary- thyroid </a:t>
            </a:r>
            <a:r>
              <a:rPr dirty="0" sz="1400">
                <a:latin typeface="Times New Roman"/>
                <a:cs typeface="Times New Roman"/>
              </a:rPr>
              <a:t>axis </a:t>
            </a:r>
            <a:r>
              <a:rPr dirty="0" sz="1400" spc="-10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not yet  </a:t>
            </a:r>
            <a:r>
              <a:rPr dirty="0" sz="1400" spc="-10">
                <a:latin typeface="Times New Roman"/>
                <a:cs typeface="Times New Roman"/>
              </a:rPr>
              <a:t>fully </a:t>
            </a:r>
            <a:r>
              <a:rPr dirty="0" sz="1400" spc="-5">
                <a:latin typeface="Times New Roman"/>
                <a:cs typeface="Times New Roman"/>
              </a:rPr>
              <a:t>clear. It should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noted that </a:t>
            </a:r>
            <a:r>
              <a:rPr dirty="0" sz="1400" spc="-15">
                <a:latin typeface="Times New Roman"/>
                <a:cs typeface="Times New Roman"/>
              </a:rPr>
              <a:t>all </a:t>
            </a:r>
            <a:r>
              <a:rPr dirty="0" sz="1400" spc="-5">
                <a:latin typeface="Times New Roman"/>
                <a:cs typeface="Times New Roman"/>
              </a:rPr>
              <a:t>studies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LCT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thyroid </a:t>
            </a:r>
            <a:r>
              <a:rPr dirty="0" sz="1400" spc="-10">
                <a:latin typeface="Times New Roman"/>
                <a:cs typeface="Times New Roman"/>
              </a:rPr>
              <a:t>function </a:t>
            </a:r>
            <a:r>
              <a:rPr dirty="0" sz="1400" spc="-5">
                <a:latin typeface="Times New Roman"/>
                <a:cs typeface="Times New Roman"/>
              </a:rPr>
              <a:t>were  performed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adults </a:t>
            </a:r>
            <a:r>
              <a:rPr dirty="0" sz="1400">
                <a:latin typeface="Times New Roman"/>
                <a:cs typeface="Times New Roman"/>
              </a:rPr>
              <a:t>and using </a:t>
            </a:r>
            <a:r>
              <a:rPr dirty="0" sz="1400" spc="-5">
                <a:latin typeface="Times New Roman"/>
                <a:cs typeface="Times New Roman"/>
              </a:rPr>
              <a:t>relatively </a:t>
            </a:r>
            <a:r>
              <a:rPr dirty="0" sz="1400">
                <a:latin typeface="Times New Roman"/>
                <a:cs typeface="Times New Roman"/>
              </a:rPr>
              <a:t>high </a:t>
            </a:r>
            <a:r>
              <a:rPr dirty="0" sz="1400" spc="-5">
                <a:latin typeface="Times New Roman"/>
                <a:cs typeface="Times New Roman"/>
              </a:rPr>
              <a:t>doses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>
                <a:latin typeface="Times New Roman"/>
                <a:cs typeface="Times New Roman"/>
              </a:rPr>
              <a:t>pyrethroid. </a:t>
            </a:r>
            <a:r>
              <a:rPr dirty="0" sz="1400" spc="-5">
                <a:latin typeface="Times New Roman"/>
                <a:cs typeface="Times New Roman"/>
              </a:rPr>
              <a:t>However,  animals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humans are most sensitive to the action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pesticides in the embryonic 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early postnatal periods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life. </a:t>
            </a:r>
            <a:r>
              <a:rPr dirty="0" sz="1400" spc="-5">
                <a:latin typeface="Times New Roman"/>
                <a:cs typeface="Times New Roman"/>
              </a:rPr>
              <a:t>Moreover, the negative impact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these effects  may </a:t>
            </a:r>
            <a:r>
              <a:rPr dirty="0" sz="1400">
                <a:latin typeface="Times New Roman"/>
                <a:cs typeface="Times New Roman"/>
              </a:rPr>
              <a:t>occur no </a:t>
            </a:r>
            <a:r>
              <a:rPr dirty="0" sz="1400" spc="-5">
                <a:latin typeface="Times New Roman"/>
                <a:cs typeface="Times New Roman"/>
              </a:rPr>
              <a:t>immediately, </a:t>
            </a:r>
            <a:r>
              <a:rPr dirty="0" sz="1400">
                <a:latin typeface="Times New Roman"/>
                <a:cs typeface="Times New Roman"/>
              </a:rPr>
              <a:t>but </a:t>
            </a:r>
            <a:r>
              <a:rPr dirty="0" sz="1400" spc="-5">
                <a:latin typeface="Times New Roman"/>
                <a:cs typeface="Times New Roman"/>
              </a:rPr>
              <a:t>after many years in the adult organism. It </a:t>
            </a:r>
            <a:r>
              <a:rPr dirty="0" sz="1400" spc="-10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now  </a:t>
            </a:r>
            <a:r>
              <a:rPr dirty="0" sz="1400" spc="-5">
                <a:latin typeface="Times New Roman"/>
                <a:cs typeface="Times New Roman"/>
              </a:rPr>
              <a:t>believed that to exposure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endocrine-disrupting chemicals in utero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early  childhood period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playing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important role in the pathogenesis </a:t>
            </a:r>
            <a:r>
              <a:rPr dirty="0" sz="1400">
                <a:latin typeface="Times New Roman"/>
                <a:cs typeface="Times New Roman"/>
              </a:rPr>
              <a:t>of many </a:t>
            </a:r>
            <a:r>
              <a:rPr dirty="0" sz="1400" spc="-5">
                <a:latin typeface="Times New Roman"/>
                <a:cs typeface="Times New Roman"/>
              </a:rPr>
              <a:t>diseases  such as obesity, atherosclerosis, hypertension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coronary heart </a:t>
            </a:r>
            <a:r>
              <a:rPr dirty="0" sz="1400">
                <a:latin typeface="Times New Roman"/>
                <a:cs typeface="Times New Roman"/>
              </a:rPr>
              <a:t>disease, </a:t>
            </a:r>
            <a:r>
              <a:rPr dirty="0" sz="1400" spc="-5">
                <a:latin typeface="Times New Roman"/>
                <a:cs typeface="Times New Roman"/>
              </a:rPr>
              <a:t>cancer,  reproductive pathology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others. In addition in real </a:t>
            </a:r>
            <a:r>
              <a:rPr dirty="0" sz="1400" spc="-10">
                <a:latin typeface="Times New Roman"/>
                <a:cs typeface="Times New Roman"/>
              </a:rPr>
              <a:t>life </a:t>
            </a:r>
            <a:r>
              <a:rPr dirty="0" sz="1400" spc="-5">
                <a:latin typeface="Times New Roman"/>
                <a:cs typeface="Times New Roman"/>
              </a:rPr>
              <a:t>the organisms, including  pregnancy </a:t>
            </a:r>
            <a:r>
              <a:rPr dirty="0" sz="1400" spc="-10">
                <a:latin typeface="Times New Roman"/>
                <a:cs typeface="Times New Roman"/>
              </a:rPr>
              <a:t>females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children, often subjected to prolonged </a:t>
            </a:r>
            <a:r>
              <a:rPr dirty="0" sz="1400">
                <a:latin typeface="Times New Roman"/>
                <a:cs typeface="Times New Roman"/>
              </a:rPr>
              <a:t>exposure of </a:t>
            </a:r>
            <a:r>
              <a:rPr dirty="0" sz="1400" spc="-5">
                <a:latin typeface="Times New Roman"/>
                <a:cs typeface="Times New Roman"/>
              </a:rPr>
              <a:t>low  doses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pesticides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their metabolites. Unfortunately, the endocrine 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disrupting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57" y="678433"/>
            <a:ext cx="5977255" cy="903478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11430">
              <a:lnSpc>
                <a:spcPct val="95600"/>
              </a:lnSpc>
              <a:spcBef>
                <a:spcPts val="170"/>
              </a:spcBef>
            </a:pPr>
            <a:r>
              <a:rPr dirty="0" sz="1400" spc="-5">
                <a:latin typeface="Times New Roman"/>
                <a:cs typeface="Times New Roman"/>
              </a:rPr>
              <a:t>effects to exposure </a:t>
            </a:r>
            <a:r>
              <a:rPr dirty="0" sz="1400">
                <a:latin typeface="Times New Roman"/>
                <a:cs typeface="Times New Roman"/>
              </a:rPr>
              <a:t>of LCT </a:t>
            </a:r>
            <a:r>
              <a:rPr dirty="0" sz="1400" spc="-5">
                <a:latin typeface="Times New Roman"/>
                <a:cs typeface="Times New Roman"/>
              </a:rPr>
              <a:t>in utero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early childhood period are still virtually  </a:t>
            </a:r>
            <a:r>
              <a:rPr dirty="0" sz="1400">
                <a:latin typeface="Times New Roman"/>
                <a:cs typeface="Times New Roman"/>
              </a:rPr>
              <a:t>unknown. </a:t>
            </a:r>
            <a:r>
              <a:rPr dirty="0" sz="1400" spc="-5">
                <a:latin typeface="Times New Roman"/>
                <a:cs typeface="Times New Roman"/>
              </a:rPr>
              <a:t>Based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foregoing in the present work </a:t>
            </a:r>
            <a:r>
              <a:rPr dirty="0" sz="1400">
                <a:latin typeface="Times New Roman"/>
                <a:cs typeface="Times New Roman"/>
              </a:rPr>
              <a:t>we have </a:t>
            </a:r>
            <a:r>
              <a:rPr dirty="0" sz="1400" spc="-5">
                <a:latin typeface="Times New Roman"/>
                <a:cs typeface="Times New Roman"/>
              </a:rPr>
              <a:t>studied the effect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long-term exposure to low doses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>
                <a:latin typeface="Times New Roman"/>
                <a:cs typeface="Times New Roman"/>
              </a:rPr>
              <a:t>lambda- </a:t>
            </a:r>
            <a:r>
              <a:rPr dirty="0" sz="1400" spc="-5">
                <a:latin typeface="Times New Roman"/>
                <a:cs typeface="Times New Roman"/>
              </a:rPr>
              <a:t>cyhalothrin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state of </a:t>
            </a:r>
            <a:r>
              <a:rPr dirty="0" sz="1400" spc="-5">
                <a:latin typeface="Times New Roman"/>
                <a:cs typeface="Times New Roman"/>
              </a:rPr>
              <a:t>thyroid  function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pregnant female rats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their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offspring.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357505">
              <a:lnSpc>
                <a:spcPct val="95800"/>
              </a:lnSpc>
              <a:spcBef>
                <a:spcPts val="15"/>
              </a:spcBef>
            </a:pPr>
            <a:r>
              <a:rPr dirty="0" sz="1400" spc="-5" b="1">
                <a:latin typeface="Times New Roman"/>
                <a:cs typeface="Times New Roman"/>
              </a:rPr>
              <a:t>Material and methods. </a:t>
            </a:r>
            <a:r>
              <a:rPr dirty="0" sz="1400" spc="-5">
                <a:latin typeface="Times New Roman"/>
                <a:cs typeface="Times New Roman"/>
              </a:rPr>
              <a:t>Lambda-cyhalothrin as </a:t>
            </a:r>
            <a:r>
              <a:rPr dirty="0" sz="1400">
                <a:latin typeface="Times New Roman"/>
                <a:cs typeface="Times New Roman"/>
              </a:rPr>
              <a:t>a 10% </a:t>
            </a:r>
            <a:r>
              <a:rPr dirty="0" sz="1400" spc="-5">
                <a:latin typeface="Times New Roman"/>
                <a:cs typeface="Times New Roman"/>
              </a:rPr>
              <a:t>emulsion concentrate  (trade name "Titan") received from the joint </a:t>
            </a:r>
            <a:r>
              <a:rPr dirty="0" sz="1400">
                <a:latin typeface="Times New Roman"/>
                <a:cs typeface="Times New Roman"/>
              </a:rPr>
              <a:t>Uzbek-German Company "Euro-  </a:t>
            </a:r>
            <a:r>
              <a:rPr dirty="0" sz="1400" spc="-5">
                <a:latin typeface="Times New Roman"/>
                <a:cs typeface="Times New Roman"/>
              </a:rPr>
              <a:t>Team". Experiments were performed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white adult virgin female </a:t>
            </a:r>
            <a:r>
              <a:rPr dirty="0" sz="1400" spc="-10">
                <a:latin typeface="Times New Roman"/>
                <a:cs typeface="Times New Roman"/>
              </a:rPr>
              <a:t>rats </a:t>
            </a:r>
            <a:r>
              <a:rPr dirty="0" sz="1400" spc="-5">
                <a:latin typeface="Times New Roman"/>
                <a:cs typeface="Times New Roman"/>
              </a:rPr>
              <a:t>Wistar  weighing 150-170 </a:t>
            </a:r>
            <a:r>
              <a:rPr dirty="0" sz="1400">
                <a:latin typeface="Times New Roman"/>
                <a:cs typeface="Times New Roman"/>
              </a:rPr>
              <a:t>g and </a:t>
            </a:r>
            <a:r>
              <a:rPr dirty="0" sz="1400" spc="-5">
                <a:latin typeface="Times New Roman"/>
                <a:cs typeface="Times New Roman"/>
              </a:rPr>
              <a:t>sexually mature male rats were used for fertilization. </a:t>
            </a:r>
            <a:r>
              <a:rPr dirty="0" sz="1400">
                <a:latin typeface="Times New Roman"/>
                <a:cs typeface="Times New Roman"/>
              </a:rPr>
              <a:t>Then 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female rats </a:t>
            </a:r>
            <a:r>
              <a:rPr dirty="0" sz="1400" spc="-5">
                <a:latin typeface="Times New Roman"/>
                <a:cs typeface="Times New Roman"/>
              </a:rPr>
              <a:t>were divided into two groups </a:t>
            </a:r>
            <a:r>
              <a:rPr dirty="0" sz="1400">
                <a:latin typeface="Times New Roman"/>
                <a:cs typeface="Times New Roman"/>
              </a:rPr>
              <a:t>of 45 </a:t>
            </a:r>
            <a:r>
              <a:rPr dirty="0" sz="1400" spc="-10">
                <a:latin typeface="Times New Roman"/>
                <a:cs typeface="Times New Roman"/>
              </a:rPr>
              <a:t>rats </a:t>
            </a:r>
            <a:r>
              <a:rPr dirty="0" sz="1400" spc="-5">
                <a:latin typeface="Times New Roman"/>
                <a:cs typeface="Times New Roman"/>
              </a:rPr>
              <a:t>each.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first </a:t>
            </a:r>
            <a:r>
              <a:rPr dirty="0" sz="1400" spc="-5">
                <a:latin typeface="Times New Roman"/>
                <a:cs typeface="Times New Roman"/>
              </a:rPr>
              <a:t>(treated)  group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rats </a:t>
            </a:r>
            <a:r>
              <a:rPr dirty="0" sz="1400">
                <a:latin typeface="Times New Roman"/>
                <a:cs typeface="Times New Roman"/>
              </a:rPr>
              <a:t>was </a:t>
            </a:r>
            <a:r>
              <a:rPr dirty="0" sz="1400" spc="-5">
                <a:latin typeface="Times New Roman"/>
                <a:cs typeface="Times New Roman"/>
              </a:rPr>
              <a:t>administered </a:t>
            </a:r>
            <a:r>
              <a:rPr dirty="0" sz="1400" spc="5">
                <a:latin typeface="Times New Roman"/>
                <a:cs typeface="Times New Roman"/>
              </a:rPr>
              <a:t>per </a:t>
            </a:r>
            <a:r>
              <a:rPr dirty="0" sz="1400" spc="-5">
                <a:latin typeface="Times New Roman"/>
                <a:cs typeface="Times New Roman"/>
              </a:rPr>
              <a:t>os through </a:t>
            </a:r>
            <a:r>
              <a:rPr dirty="0" sz="1400">
                <a:latin typeface="Times New Roman"/>
                <a:cs typeface="Times New Roman"/>
              </a:rPr>
              <a:t>gavage </a:t>
            </a:r>
            <a:r>
              <a:rPr dirty="0" sz="1400" spc="-5">
                <a:latin typeface="Times New Roman"/>
                <a:cs typeface="Times New Roman"/>
              </a:rPr>
              <a:t>diluted in saline </a:t>
            </a:r>
            <a:r>
              <a:rPr dirty="0" sz="1400">
                <a:latin typeface="Times New Roman"/>
                <a:cs typeface="Times New Roman"/>
              </a:rPr>
              <a:t>lambda-  </a:t>
            </a:r>
            <a:r>
              <a:rPr dirty="0" sz="1400" spc="-5">
                <a:latin typeface="Times New Roman"/>
                <a:cs typeface="Times New Roman"/>
              </a:rPr>
              <a:t>cyhalothrin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rate </a:t>
            </a:r>
            <a:r>
              <a:rPr dirty="0" sz="1400">
                <a:latin typeface="Times New Roman"/>
                <a:cs typeface="Times New Roman"/>
              </a:rPr>
              <a:t>of 8 </a:t>
            </a:r>
            <a:r>
              <a:rPr dirty="0" sz="1400" spc="-15">
                <a:latin typeface="Times New Roman"/>
                <a:cs typeface="Times New Roman"/>
              </a:rPr>
              <a:t>mg </a:t>
            </a:r>
            <a:r>
              <a:rPr dirty="0" sz="1400">
                <a:latin typeface="Times New Roman"/>
                <a:cs typeface="Times New Roman"/>
              </a:rPr>
              <a:t>/ kg / day. The </a:t>
            </a:r>
            <a:r>
              <a:rPr dirty="0" sz="1400" spc="-5">
                <a:latin typeface="Times New Roman"/>
                <a:cs typeface="Times New Roman"/>
              </a:rPr>
              <a:t>second (control) group in the </a:t>
            </a:r>
            <a:r>
              <a:rPr dirty="0" sz="1400" spc="-10">
                <a:latin typeface="Times New Roman"/>
                <a:cs typeface="Times New Roman"/>
              </a:rPr>
              <a:t>same  </a:t>
            </a:r>
            <a:r>
              <a:rPr dirty="0" sz="1400">
                <a:latin typeface="Times New Roman"/>
                <a:cs typeface="Times New Roman"/>
              </a:rPr>
              <a:t>way </a:t>
            </a:r>
            <a:r>
              <a:rPr dirty="0" sz="1400" spc="-5">
                <a:latin typeface="Times New Roman"/>
                <a:cs typeface="Times New Roman"/>
              </a:rPr>
              <a:t>received 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 spc="-5">
                <a:latin typeface="Times New Roman"/>
                <a:cs typeface="Times New Roman"/>
              </a:rPr>
              <a:t>volume (0,4 ml/rat/day)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sterile saline.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administration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LCT </a:t>
            </a:r>
            <a:r>
              <a:rPr dirty="0" sz="1400" spc="-5">
                <a:latin typeface="Times New Roman"/>
                <a:cs typeface="Times New Roman"/>
              </a:rPr>
              <a:t>did </a:t>
            </a:r>
            <a:r>
              <a:rPr dirty="0" sz="1400">
                <a:latin typeface="Times New Roman"/>
                <a:cs typeface="Times New Roman"/>
              </a:rPr>
              <a:t>not </a:t>
            </a:r>
            <a:r>
              <a:rPr dirty="0" sz="1400" spc="-5">
                <a:latin typeface="Times New Roman"/>
                <a:cs typeface="Times New Roman"/>
              </a:rPr>
              <a:t>stop until the </a:t>
            </a:r>
            <a:r>
              <a:rPr dirty="0" sz="1400">
                <a:latin typeface="Times New Roman"/>
                <a:cs typeface="Times New Roman"/>
              </a:rPr>
              <a:t>end of </a:t>
            </a:r>
            <a:r>
              <a:rPr dirty="0" sz="1400" spc="-5">
                <a:latin typeface="Times New Roman"/>
                <a:cs typeface="Times New Roman"/>
              </a:rPr>
              <a:t>the experiments. </a:t>
            </a:r>
            <a:r>
              <a:rPr dirty="0" sz="1400">
                <a:latin typeface="Times New Roman"/>
                <a:cs typeface="Times New Roman"/>
              </a:rPr>
              <a:t>On 31 day of </a:t>
            </a:r>
            <a:r>
              <a:rPr dirty="0" sz="1400" spc="-5">
                <a:latin typeface="Times New Roman"/>
                <a:cs typeface="Times New Roman"/>
              </a:rPr>
              <a:t>experiments  </a:t>
            </a:r>
            <a:r>
              <a:rPr dirty="0" sz="1400" spc="-10">
                <a:latin typeface="Times New Roman"/>
                <a:cs typeface="Times New Roman"/>
              </a:rPr>
              <a:t>female </a:t>
            </a:r>
            <a:r>
              <a:rPr dirty="0" sz="1400" spc="-5">
                <a:latin typeface="Times New Roman"/>
                <a:cs typeface="Times New Roman"/>
              </a:rPr>
              <a:t>rats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both groups were combined with </a:t>
            </a:r>
            <a:r>
              <a:rPr dirty="0" sz="1400" spc="-10">
                <a:latin typeface="Times New Roman"/>
                <a:cs typeface="Times New Roman"/>
              </a:rPr>
              <a:t>male rats </a:t>
            </a:r>
            <a:r>
              <a:rPr dirty="0" sz="1400" spc="-5">
                <a:latin typeface="Times New Roman"/>
                <a:cs typeface="Times New Roman"/>
              </a:rPr>
              <a:t>for fertilization.  Pregnancy </a:t>
            </a:r>
            <a:r>
              <a:rPr dirty="0" sz="1400">
                <a:latin typeface="Times New Roman"/>
                <a:cs typeface="Times New Roman"/>
              </a:rPr>
              <a:t>was </a:t>
            </a:r>
            <a:r>
              <a:rPr dirty="0" sz="1400" spc="-5">
                <a:latin typeface="Times New Roman"/>
                <a:cs typeface="Times New Roman"/>
              </a:rPr>
              <a:t>monitored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the presence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sperm in vaginal smears. After  becoming pregnant females </a:t>
            </a:r>
            <a:r>
              <a:rPr dirty="0" sz="1400">
                <a:latin typeface="Times New Roman"/>
                <a:cs typeface="Times New Roman"/>
              </a:rPr>
              <a:t>separated </a:t>
            </a:r>
            <a:r>
              <a:rPr dirty="0" sz="1400" spc="-5">
                <a:latin typeface="Times New Roman"/>
                <a:cs typeface="Times New Roman"/>
              </a:rPr>
              <a:t>from males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placed in separate cages for  future research.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parts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both group pregnant females were sacrificed </a:t>
            </a:r>
            <a:r>
              <a:rPr dirty="0" sz="1400">
                <a:latin typeface="Times New Roman"/>
                <a:cs typeface="Times New Roman"/>
              </a:rPr>
              <a:t>at 14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>
                <a:latin typeface="Times New Roman"/>
                <a:cs typeface="Times New Roman"/>
              </a:rPr>
              <a:t>21 days of </a:t>
            </a:r>
            <a:r>
              <a:rPr dirty="0" sz="1400" spc="-5">
                <a:latin typeface="Times New Roman"/>
                <a:cs typeface="Times New Roman"/>
              </a:rPr>
              <a:t>gestation (GD </a:t>
            </a:r>
            <a:r>
              <a:rPr dirty="0" sz="1400">
                <a:latin typeface="Times New Roman"/>
                <a:cs typeface="Times New Roman"/>
              </a:rPr>
              <a:t>14 and </a:t>
            </a:r>
            <a:r>
              <a:rPr dirty="0" sz="1400" spc="-10">
                <a:latin typeface="Times New Roman"/>
                <a:cs typeface="Times New Roman"/>
              </a:rPr>
              <a:t>GD </a:t>
            </a:r>
            <a:r>
              <a:rPr dirty="0" sz="1400">
                <a:latin typeface="Times New Roman"/>
                <a:cs typeface="Times New Roman"/>
              </a:rPr>
              <a:t>21) under </a:t>
            </a:r>
            <a:r>
              <a:rPr dirty="0" sz="1400" spc="-5">
                <a:latin typeface="Times New Roman"/>
                <a:cs typeface="Times New Roman"/>
              </a:rPr>
              <a:t>light </a:t>
            </a:r>
            <a:r>
              <a:rPr dirty="0" sz="1400">
                <a:latin typeface="Times New Roman"/>
                <a:cs typeface="Times New Roman"/>
              </a:rPr>
              <a:t>ether </a:t>
            </a:r>
            <a:r>
              <a:rPr dirty="0" sz="1400" spc="-5">
                <a:latin typeface="Times New Roman"/>
                <a:cs typeface="Times New Roman"/>
              </a:rPr>
              <a:t>anesthesia. Other </a:t>
            </a:r>
            <a:r>
              <a:rPr dirty="0" sz="1400" spc="-10">
                <a:latin typeface="Times New Roman"/>
                <a:cs typeface="Times New Roman"/>
              </a:rPr>
              <a:t>rats  </a:t>
            </a:r>
            <a:r>
              <a:rPr dirty="0" sz="1400" spc="-5">
                <a:latin typeface="Times New Roman"/>
                <a:cs typeface="Times New Roman"/>
              </a:rPr>
              <a:t>were sacrificed in 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way at 14 and 21 days </a:t>
            </a:r>
            <a:r>
              <a:rPr dirty="0" sz="1400" spc="-5">
                <a:latin typeface="Times New Roman"/>
                <a:cs typeface="Times New Roman"/>
              </a:rPr>
              <a:t>after </a:t>
            </a:r>
            <a:r>
              <a:rPr dirty="0" sz="1400" spc="-10">
                <a:latin typeface="Times New Roman"/>
                <a:cs typeface="Times New Roman"/>
              </a:rPr>
              <a:t>birth </a:t>
            </a:r>
            <a:r>
              <a:rPr dirty="0" sz="1400" spc="-5">
                <a:latin typeface="Times New Roman"/>
                <a:cs typeface="Times New Roman"/>
              </a:rPr>
              <a:t>(lactation </a:t>
            </a:r>
            <a:r>
              <a:rPr dirty="0" sz="1400">
                <a:latin typeface="Times New Roman"/>
                <a:cs typeface="Times New Roman"/>
              </a:rPr>
              <a:t>day, </a:t>
            </a:r>
            <a:r>
              <a:rPr dirty="0" sz="1400" spc="-15">
                <a:latin typeface="Times New Roman"/>
                <a:cs typeface="Times New Roman"/>
              </a:rPr>
              <a:t>LD </a:t>
            </a:r>
            <a:r>
              <a:rPr dirty="0" sz="1400">
                <a:latin typeface="Times New Roman"/>
                <a:cs typeface="Times New Roman"/>
              </a:rPr>
              <a:t>14  and </a:t>
            </a:r>
            <a:r>
              <a:rPr dirty="0" sz="1400" spc="-5">
                <a:latin typeface="Times New Roman"/>
                <a:cs typeface="Times New Roman"/>
              </a:rPr>
              <a:t>LD 21). Offspring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females treated with </a:t>
            </a:r>
            <a:r>
              <a:rPr dirty="0" sz="1400">
                <a:latin typeface="Times New Roman"/>
                <a:cs typeface="Times New Roman"/>
              </a:rPr>
              <a:t>LCT by </a:t>
            </a:r>
            <a:r>
              <a:rPr dirty="0" sz="1400" spc="-5">
                <a:latin typeface="Times New Roman"/>
                <a:cs typeface="Times New Roman"/>
              </a:rPr>
              <a:t>the number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size did </a:t>
            </a:r>
            <a:r>
              <a:rPr dirty="0" sz="1400">
                <a:latin typeface="Times New Roman"/>
                <a:cs typeface="Times New Roman"/>
              </a:rPr>
              <a:t>not  </a:t>
            </a:r>
            <a:r>
              <a:rPr dirty="0" sz="1400" spc="-5">
                <a:latin typeface="Times New Roman"/>
                <a:cs typeface="Times New Roman"/>
              </a:rPr>
              <a:t>significantly differ from controls. There are only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belated </a:t>
            </a:r>
            <a:r>
              <a:rPr dirty="0" sz="1400">
                <a:latin typeface="Times New Roman"/>
                <a:cs typeface="Times New Roman"/>
              </a:rPr>
              <a:t>opening of the eyes and  </a:t>
            </a:r>
            <a:r>
              <a:rPr dirty="0" sz="1400" spc="-5">
                <a:latin typeface="Times New Roman"/>
                <a:cs typeface="Times New Roman"/>
              </a:rPr>
              <a:t>detachment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ears compared to control. Offspring </a:t>
            </a: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both groups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animals  </a:t>
            </a:r>
            <a:r>
              <a:rPr dirty="0" sz="1400" spc="-5">
                <a:latin typeface="Times New Roman"/>
                <a:cs typeface="Times New Roman"/>
              </a:rPr>
              <a:t>were sacrificed </a:t>
            </a:r>
            <a:r>
              <a:rPr dirty="0" sz="1400">
                <a:latin typeface="Times New Roman"/>
                <a:cs typeface="Times New Roman"/>
              </a:rPr>
              <a:t>at 7, </a:t>
            </a:r>
            <a:r>
              <a:rPr dirty="0" sz="1400" spc="-10">
                <a:latin typeface="Times New Roman"/>
                <a:cs typeface="Times New Roman"/>
              </a:rPr>
              <a:t>14, </a:t>
            </a:r>
            <a:r>
              <a:rPr dirty="0" sz="1400">
                <a:latin typeface="Times New Roman"/>
                <a:cs typeface="Times New Roman"/>
              </a:rPr>
              <a:t>21 and 30 days </a:t>
            </a:r>
            <a:r>
              <a:rPr dirty="0" sz="1400" spc="-5">
                <a:latin typeface="Times New Roman"/>
                <a:cs typeface="Times New Roman"/>
              </a:rPr>
              <a:t>(postnatal days, </a:t>
            </a:r>
            <a:r>
              <a:rPr dirty="0" sz="1400">
                <a:latin typeface="Times New Roman"/>
                <a:cs typeface="Times New Roman"/>
              </a:rPr>
              <a:t>PND </a:t>
            </a:r>
            <a:r>
              <a:rPr dirty="0" sz="1400" spc="-10">
                <a:latin typeface="Times New Roman"/>
                <a:cs typeface="Times New Roman"/>
              </a:rPr>
              <a:t>7, </a:t>
            </a:r>
            <a:r>
              <a:rPr dirty="0" sz="1400" spc="-5">
                <a:latin typeface="Times New Roman"/>
                <a:cs typeface="Times New Roman"/>
              </a:rPr>
              <a:t>PND </a:t>
            </a:r>
            <a:r>
              <a:rPr dirty="0" sz="1400">
                <a:latin typeface="Times New Roman"/>
                <a:cs typeface="Times New Roman"/>
              </a:rPr>
              <a:t>14, </a:t>
            </a:r>
            <a:r>
              <a:rPr dirty="0" sz="1400" spc="-10">
                <a:latin typeface="Times New Roman"/>
                <a:cs typeface="Times New Roman"/>
              </a:rPr>
              <a:t>PND </a:t>
            </a:r>
            <a:r>
              <a:rPr dirty="0" sz="1400">
                <a:latin typeface="Times New Roman"/>
                <a:cs typeface="Times New Roman"/>
              </a:rPr>
              <a:t>21  and PND 30) </a:t>
            </a:r>
            <a:r>
              <a:rPr dirty="0" sz="1400" spc="-5">
                <a:latin typeface="Times New Roman"/>
                <a:cs typeface="Times New Roman"/>
              </a:rPr>
              <a:t>after birth </a:t>
            </a:r>
            <a:r>
              <a:rPr dirty="0" sz="1400">
                <a:latin typeface="Times New Roman"/>
                <a:cs typeface="Times New Roman"/>
              </a:rPr>
              <a:t>under light anesthesia </a:t>
            </a:r>
            <a:r>
              <a:rPr dirty="0" sz="1400" spc="-5">
                <a:latin typeface="Times New Roman"/>
                <a:cs typeface="Times New Roman"/>
              </a:rPr>
              <a:t>with ether. After sacrificing blood  </a:t>
            </a:r>
            <a:r>
              <a:rPr dirty="0" sz="1400">
                <a:latin typeface="Times New Roman"/>
                <a:cs typeface="Times New Roman"/>
              </a:rPr>
              <a:t>was </a:t>
            </a:r>
            <a:r>
              <a:rPr dirty="0" sz="1400" spc="-5">
                <a:latin typeface="Times New Roman"/>
                <a:cs typeface="Times New Roman"/>
              </a:rPr>
              <a:t>collected into dry </a:t>
            </a:r>
            <a:r>
              <a:rPr dirty="0" sz="1400" spc="-10">
                <a:latin typeface="Times New Roman"/>
                <a:cs typeface="Times New Roman"/>
              </a:rPr>
              <a:t>sterile </a:t>
            </a:r>
            <a:r>
              <a:rPr dirty="0" sz="1400" spc="-5">
                <a:latin typeface="Times New Roman"/>
                <a:cs typeface="Times New Roman"/>
              </a:rPr>
              <a:t>tubes without anticoagulant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resulting </a:t>
            </a:r>
            <a:r>
              <a:rPr dirty="0" sz="1400" spc="-5">
                <a:latin typeface="Times New Roman"/>
                <a:cs typeface="Times New Roman"/>
              </a:rPr>
              <a:t>serum  </a:t>
            </a:r>
            <a:r>
              <a:rPr dirty="0" sz="1400">
                <a:latin typeface="Times New Roman"/>
                <a:cs typeface="Times New Roman"/>
              </a:rPr>
              <a:t>was </a:t>
            </a:r>
            <a:r>
              <a:rPr dirty="0" sz="1400" spc="-5">
                <a:latin typeface="Times New Roman"/>
                <a:cs typeface="Times New Roman"/>
              </a:rPr>
              <a:t>used to determine the concentration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hormones.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thyroxine </a:t>
            </a:r>
            <a:r>
              <a:rPr dirty="0" sz="1400" spc="-5">
                <a:latin typeface="Times New Roman"/>
                <a:cs typeface="Times New Roman"/>
              </a:rPr>
              <a:t>(T4),  triiodothyronine (T3)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thyroid-stimulating </a:t>
            </a:r>
            <a:r>
              <a:rPr dirty="0" sz="1400">
                <a:latin typeface="Times New Roman"/>
                <a:cs typeface="Times New Roman"/>
              </a:rPr>
              <a:t>hormone (thyrotropin, </a:t>
            </a:r>
            <a:r>
              <a:rPr dirty="0" sz="1400" spc="-5">
                <a:latin typeface="Times New Roman"/>
                <a:cs typeface="Times New Roman"/>
              </a:rPr>
              <a:t>TSH) in  serum were measured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immunoassay using specific kits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"Human" (Germany) 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 spectrophotometer "Singl" </a:t>
            </a:r>
            <a:r>
              <a:rPr dirty="0" sz="1400" spc="-10">
                <a:latin typeface="Times New Roman"/>
                <a:cs typeface="Times New Roman"/>
              </a:rPr>
              <a:t>(Germany). </a:t>
            </a:r>
            <a:r>
              <a:rPr dirty="0" sz="1400" spc="-5">
                <a:latin typeface="Times New Roman"/>
                <a:cs typeface="Times New Roman"/>
              </a:rPr>
              <a:t>Thyroxine, triiodothyronine were  expressed in </a:t>
            </a:r>
            <a:r>
              <a:rPr dirty="0" sz="1400">
                <a:latin typeface="Times New Roman"/>
                <a:cs typeface="Times New Roman"/>
              </a:rPr>
              <a:t>ng / </a:t>
            </a:r>
            <a:r>
              <a:rPr dirty="0" sz="1400" spc="-10">
                <a:latin typeface="Times New Roman"/>
                <a:cs typeface="Times New Roman"/>
              </a:rPr>
              <a:t>ml,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thyroid-stimulating hormone </a:t>
            </a:r>
            <a:r>
              <a:rPr dirty="0" sz="1400">
                <a:latin typeface="Times New Roman"/>
                <a:cs typeface="Times New Roman"/>
              </a:rPr>
              <a:t>was </a:t>
            </a:r>
            <a:r>
              <a:rPr dirty="0" sz="1400" spc="-5">
                <a:latin typeface="Times New Roman"/>
                <a:cs typeface="Times New Roman"/>
              </a:rPr>
              <a:t>expressed as </a:t>
            </a:r>
            <a:r>
              <a:rPr dirty="0" sz="1400" spc="-10">
                <a:latin typeface="Times New Roman"/>
                <a:cs typeface="Times New Roman"/>
              </a:rPr>
              <a:t>mIU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15">
                <a:latin typeface="Times New Roman"/>
                <a:cs typeface="Times New Roman"/>
              </a:rPr>
              <a:t>l.  </a:t>
            </a:r>
            <a:r>
              <a:rPr dirty="0" sz="1400" spc="-5">
                <a:latin typeface="Times New Roman"/>
                <a:cs typeface="Times New Roman"/>
              </a:rPr>
              <a:t>Calculation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statistical analysis </a:t>
            </a:r>
            <a:r>
              <a:rPr dirty="0" sz="1400">
                <a:latin typeface="Times New Roman"/>
                <a:cs typeface="Times New Roman"/>
              </a:rPr>
              <a:t>was </a:t>
            </a:r>
            <a:r>
              <a:rPr dirty="0" sz="1400" spc="-5">
                <a:latin typeface="Times New Roman"/>
                <a:cs typeface="Times New Roman"/>
              </a:rPr>
              <a:t>performed using the statistical package for  Window`s. Statistical significance between control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treated </a:t>
            </a:r>
            <a:r>
              <a:rPr dirty="0" sz="1400">
                <a:latin typeface="Times New Roman"/>
                <a:cs typeface="Times New Roman"/>
              </a:rPr>
              <a:t>values </a:t>
            </a:r>
            <a:r>
              <a:rPr dirty="0" sz="1400" spc="-5">
                <a:latin typeface="Times New Roman"/>
                <a:cs typeface="Times New Roman"/>
              </a:rPr>
              <a:t>were  compared using Student's LSD </a:t>
            </a:r>
            <a:r>
              <a:rPr dirty="0" sz="1400" spc="-10">
                <a:latin typeface="Times New Roman"/>
                <a:cs typeface="Times New Roman"/>
              </a:rPr>
              <a:t>test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P values </a:t>
            </a:r>
            <a:r>
              <a:rPr dirty="0" sz="1400" spc="-10">
                <a:latin typeface="Times New Roman"/>
                <a:cs typeface="Times New Roman"/>
              </a:rPr>
              <a:t>less </a:t>
            </a:r>
            <a:r>
              <a:rPr dirty="0" sz="1400" spc="-5">
                <a:latin typeface="Times New Roman"/>
                <a:cs typeface="Times New Roman"/>
              </a:rPr>
              <a:t>than 0.05 were considered  significance.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 indent="357505">
              <a:lnSpc>
                <a:spcPct val="95800"/>
              </a:lnSpc>
              <a:spcBef>
                <a:spcPts val="35"/>
              </a:spcBef>
            </a:pPr>
            <a:r>
              <a:rPr dirty="0" sz="1400" spc="-5" b="1">
                <a:latin typeface="Times New Roman"/>
                <a:cs typeface="Times New Roman"/>
              </a:rPr>
              <a:t>Results.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obtained data showed that the pregnancy, especially lactation </a:t>
            </a:r>
            <a:r>
              <a:rPr dirty="0" sz="1400">
                <a:latin typeface="Times New Roman"/>
                <a:cs typeface="Times New Roman"/>
              </a:rPr>
              <a:t>by  </a:t>
            </a:r>
            <a:r>
              <a:rPr dirty="0" sz="1400" spc="-5">
                <a:latin typeface="Times New Roman"/>
                <a:cs typeface="Times New Roman"/>
              </a:rPr>
              <a:t>itself lead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progressive increase </a:t>
            </a:r>
            <a:r>
              <a:rPr dirty="0" sz="1400">
                <a:latin typeface="Times New Roman"/>
                <a:cs typeface="Times New Roman"/>
              </a:rPr>
              <a:t>of T4 and </a:t>
            </a:r>
            <a:r>
              <a:rPr dirty="0" sz="1400" spc="-10">
                <a:latin typeface="Times New Roman"/>
                <a:cs typeface="Times New Roman"/>
              </a:rPr>
              <a:t>T3. </a:t>
            </a:r>
            <a:r>
              <a:rPr dirty="0" sz="1400" spc="-5">
                <a:latin typeface="Times New Roman"/>
                <a:cs typeface="Times New Roman"/>
              </a:rPr>
              <a:t>In the </a:t>
            </a:r>
            <a:r>
              <a:rPr dirty="0" sz="1400" spc="-10">
                <a:latin typeface="Times New Roman"/>
                <a:cs typeface="Times New Roman"/>
              </a:rPr>
              <a:t>female rats </a:t>
            </a:r>
            <a:r>
              <a:rPr dirty="0" sz="1400" spc="-5">
                <a:latin typeface="Times New Roman"/>
                <a:cs typeface="Times New Roman"/>
              </a:rPr>
              <a:t>that  administered during the month before pregnancy </a:t>
            </a:r>
            <a:r>
              <a:rPr dirty="0" sz="1400">
                <a:latin typeface="Times New Roman"/>
                <a:cs typeface="Times New Roman"/>
              </a:rPr>
              <a:t>of LCT, </a:t>
            </a:r>
            <a:r>
              <a:rPr dirty="0" sz="1400" spc="-5">
                <a:latin typeface="Times New Roman"/>
                <a:cs typeface="Times New Roman"/>
              </a:rPr>
              <a:t>the concentration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these hormones decreased slightly </a:t>
            </a:r>
            <a:r>
              <a:rPr dirty="0" sz="1400">
                <a:latin typeface="Times New Roman"/>
                <a:cs typeface="Times New Roman"/>
              </a:rPr>
              <a:t>and not </a:t>
            </a:r>
            <a:r>
              <a:rPr dirty="0" sz="1400" spc="-5">
                <a:latin typeface="Times New Roman"/>
                <a:cs typeface="Times New Roman"/>
              </a:rPr>
              <a:t>significantly different from controls.  Consequently, the </a:t>
            </a:r>
            <a:r>
              <a:rPr dirty="0" sz="1400">
                <a:latin typeface="Times New Roman"/>
                <a:cs typeface="Times New Roman"/>
              </a:rPr>
              <a:t>30 day </a:t>
            </a:r>
            <a:r>
              <a:rPr dirty="0" sz="1400" spc="-5">
                <a:latin typeface="Times New Roman"/>
                <a:cs typeface="Times New Roman"/>
              </a:rPr>
              <a:t>exposure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low doses </a:t>
            </a:r>
            <a:r>
              <a:rPr dirty="0" sz="1400">
                <a:latin typeface="Times New Roman"/>
                <a:cs typeface="Times New Roman"/>
              </a:rPr>
              <a:t>LCT </a:t>
            </a:r>
            <a:r>
              <a:rPr dirty="0" sz="1400" spc="-10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not </a:t>
            </a:r>
            <a:r>
              <a:rPr dirty="0" sz="1400" spc="-10">
                <a:latin typeface="Times New Roman"/>
                <a:cs typeface="Times New Roman"/>
              </a:rPr>
              <a:t>expressed </a:t>
            </a:r>
            <a:r>
              <a:rPr dirty="0" sz="1400" spc="-5">
                <a:latin typeface="Times New Roman"/>
                <a:cs typeface="Times New Roman"/>
              </a:rPr>
              <a:t>the  hypothyroidism in </a:t>
            </a:r>
            <a:r>
              <a:rPr dirty="0" sz="1400">
                <a:latin typeface="Times New Roman"/>
                <a:cs typeface="Times New Roman"/>
              </a:rPr>
              <a:t>non-pregnant </a:t>
            </a:r>
            <a:r>
              <a:rPr dirty="0" sz="1400" spc="-5">
                <a:latin typeface="Times New Roman"/>
                <a:cs typeface="Times New Roman"/>
              </a:rPr>
              <a:t>rats. Nevertheless, </a:t>
            </a:r>
            <a:r>
              <a:rPr dirty="0" sz="1400">
                <a:latin typeface="Times New Roman"/>
                <a:cs typeface="Times New Roman"/>
              </a:rPr>
              <a:t>even a </a:t>
            </a:r>
            <a:r>
              <a:rPr dirty="0" sz="1400" spc="-5">
                <a:latin typeface="Times New Roman"/>
                <a:cs typeface="Times New Roman"/>
              </a:rPr>
              <a:t>small decrease in </a:t>
            </a:r>
            <a:r>
              <a:rPr dirty="0" sz="1400" spc="-10">
                <a:latin typeface="Times New Roman"/>
                <a:cs typeface="Times New Roman"/>
              </a:rPr>
              <a:t>T4  </a:t>
            </a:r>
            <a:r>
              <a:rPr dirty="0" sz="1400">
                <a:latin typeface="Times New Roman"/>
                <a:cs typeface="Times New Roman"/>
              </a:rPr>
              <a:t>and T3 </a:t>
            </a:r>
            <a:r>
              <a:rPr dirty="0" sz="1400" spc="-5">
                <a:latin typeface="Times New Roman"/>
                <a:cs typeface="Times New Roman"/>
              </a:rPr>
              <a:t>in these </a:t>
            </a:r>
            <a:r>
              <a:rPr dirty="0" sz="1400">
                <a:latin typeface="Times New Roman"/>
                <a:cs typeface="Times New Roman"/>
              </a:rPr>
              <a:t>animals was </a:t>
            </a:r>
            <a:r>
              <a:rPr dirty="0" sz="1400" spc="-5">
                <a:latin typeface="Times New Roman"/>
                <a:cs typeface="Times New Roman"/>
              </a:rPr>
              <a:t>accompanied </a:t>
            </a:r>
            <a:r>
              <a:rPr dirty="0" sz="1400">
                <a:latin typeface="Times New Roman"/>
                <a:cs typeface="Times New Roman"/>
              </a:rPr>
              <a:t>by an </a:t>
            </a:r>
            <a:r>
              <a:rPr dirty="0" sz="1400" spc="-5">
                <a:latin typeface="Times New Roman"/>
                <a:cs typeface="Times New Roman"/>
              </a:rPr>
              <a:t>increase in the concentration </a:t>
            </a:r>
            <a:r>
              <a:rPr dirty="0" sz="1400">
                <a:latin typeface="Times New Roman"/>
                <a:cs typeface="Times New Roman"/>
              </a:rPr>
              <a:t>of  TSH.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the onset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pregnancy in </a:t>
            </a:r>
            <a:r>
              <a:rPr dirty="0" sz="1400" spc="-10">
                <a:latin typeface="Times New Roman"/>
                <a:cs typeface="Times New Roman"/>
              </a:rPr>
              <a:t>rats </a:t>
            </a:r>
            <a:r>
              <a:rPr dirty="0" sz="1400" spc="-5">
                <a:latin typeface="Times New Roman"/>
                <a:cs typeface="Times New Roman"/>
              </a:rPr>
              <a:t>receiving </a:t>
            </a:r>
            <a:r>
              <a:rPr dirty="0" sz="1400">
                <a:latin typeface="Times New Roman"/>
                <a:cs typeface="Times New Roman"/>
              </a:rPr>
              <a:t>LCT </a:t>
            </a:r>
            <a:r>
              <a:rPr dirty="0" sz="1400" spc="-5">
                <a:latin typeface="Times New Roman"/>
                <a:cs typeface="Times New Roman"/>
              </a:rPr>
              <a:t>has developed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distinct  hypothyroidism. </a:t>
            </a:r>
            <a:r>
              <a:rPr dirty="0" sz="1400">
                <a:latin typeface="Times New Roman"/>
                <a:cs typeface="Times New Roman"/>
              </a:rPr>
              <a:t>At 14 and 21 days of </a:t>
            </a:r>
            <a:r>
              <a:rPr dirty="0" sz="1400" spc="-5">
                <a:latin typeface="Times New Roman"/>
                <a:cs typeface="Times New Roman"/>
              </a:rPr>
              <a:t>gestation the concentration both </a:t>
            </a:r>
            <a:r>
              <a:rPr dirty="0" sz="1400">
                <a:latin typeface="Times New Roman"/>
                <a:cs typeface="Times New Roman"/>
              </a:rPr>
              <a:t>of T4 and  T3 </a:t>
            </a:r>
            <a:r>
              <a:rPr dirty="0" sz="1400" spc="-5">
                <a:latin typeface="Times New Roman"/>
                <a:cs typeface="Times New Roman"/>
              </a:rPr>
              <a:t>were significantly lower compared with the control. A </a:t>
            </a:r>
            <a:r>
              <a:rPr dirty="0" sz="1400" spc="-10">
                <a:latin typeface="Times New Roman"/>
                <a:cs typeface="Times New Roman"/>
              </a:rPr>
              <a:t>particularly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large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68750" y="9925367"/>
            <a:ext cx="16764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>
                <a:latin typeface="Carlito"/>
                <a:cs typeface="Carlito"/>
              </a:rPr>
              <a:t>42</a:t>
            </a:r>
            <a:endParaRPr sz="1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57" y="678433"/>
            <a:ext cx="5974715" cy="903478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6985">
              <a:lnSpc>
                <a:spcPct val="95800"/>
              </a:lnSpc>
              <a:spcBef>
                <a:spcPts val="170"/>
              </a:spcBef>
            </a:pPr>
            <a:r>
              <a:rPr dirty="0" sz="1400" spc="-5">
                <a:latin typeface="Times New Roman"/>
                <a:cs typeface="Times New Roman"/>
              </a:rPr>
              <a:t>difference between the </a:t>
            </a:r>
            <a:r>
              <a:rPr dirty="0" sz="1400">
                <a:latin typeface="Times New Roman"/>
                <a:cs typeface="Times New Roman"/>
              </a:rPr>
              <a:t>LCT </a:t>
            </a:r>
            <a:r>
              <a:rPr dirty="0" sz="1400" spc="-5">
                <a:latin typeface="Times New Roman"/>
                <a:cs typeface="Times New Roman"/>
              </a:rPr>
              <a:t>received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control rats has revealed </a:t>
            </a:r>
            <a:r>
              <a:rPr dirty="0" sz="1400">
                <a:latin typeface="Times New Roman"/>
                <a:cs typeface="Times New Roman"/>
              </a:rPr>
              <a:t>at 14 and </a:t>
            </a:r>
            <a:r>
              <a:rPr dirty="0" sz="1400" spc="-10">
                <a:latin typeface="Times New Roman"/>
                <a:cs typeface="Times New Roman"/>
              </a:rPr>
              <a:t>21  </a:t>
            </a:r>
            <a:r>
              <a:rPr dirty="0" sz="1400">
                <a:latin typeface="Times New Roman"/>
                <a:cs typeface="Times New Roman"/>
              </a:rPr>
              <a:t>days of </a:t>
            </a:r>
            <a:r>
              <a:rPr dirty="0" sz="1400" spc="-5">
                <a:latin typeface="Times New Roman"/>
                <a:cs typeface="Times New Roman"/>
              </a:rPr>
              <a:t>the lactation.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these </a:t>
            </a:r>
            <a:r>
              <a:rPr dirty="0" sz="1400">
                <a:latin typeface="Times New Roman"/>
                <a:cs typeface="Times New Roman"/>
              </a:rPr>
              <a:t>days </a:t>
            </a:r>
            <a:r>
              <a:rPr dirty="0" sz="1400" spc="-5">
                <a:latin typeface="Times New Roman"/>
                <a:cs typeface="Times New Roman"/>
              </a:rPr>
              <a:t>the concentration </a:t>
            </a:r>
            <a:r>
              <a:rPr dirty="0" sz="1400">
                <a:latin typeface="Times New Roman"/>
                <a:cs typeface="Times New Roman"/>
              </a:rPr>
              <a:t>of T4 and T3 </a:t>
            </a:r>
            <a:r>
              <a:rPr dirty="0" sz="1400" spc="-5">
                <a:latin typeface="Times New Roman"/>
                <a:cs typeface="Times New Roman"/>
              </a:rPr>
              <a:t>in the LCT  received rats </a:t>
            </a:r>
            <a:r>
              <a:rPr dirty="0" sz="1400">
                <a:latin typeface="Times New Roman"/>
                <a:cs typeface="Times New Roman"/>
              </a:rPr>
              <a:t>on 1.3 - 1.4 </a:t>
            </a:r>
            <a:r>
              <a:rPr dirty="0" sz="1400" spc="-5">
                <a:latin typeface="Times New Roman"/>
                <a:cs typeface="Times New Roman"/>
              </a:rPr>
              <a:t>times decreased compared with controls. </a:t>
            </a:r>
            <a:r>
              <a:rPr dirty="0" sz="1400">
                <a:latin typeface="Times New Roman"/>
                <a:cs typeface="Times New Roman"/>
              </a:rPr>
              <a:t>The  </a:t>
            </a:r>
            <a:r>
              <a:rPr dirty="0" sz="1400" spc="-5">
                <a:latin typeface="Times New Roman"/>
                <a:cs typeface="Times New Roman"/>
              </a:rPr>
              <a:t>concentration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TSH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both groups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rats </a:t>
            </a:r>
            <a:r>
              <a:rPr dirty="0" sz="1400" spc="-5">
                <a:latin typeface="Times New Roman"/>
                <a:cs typeface="Times New Roman"/>
              </a:rPr>
              <a:t>progressively increased from  pregnancy to lactation. However, the level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hormone in </a:t>
            </a:r>
            <a:r>
              <a:rPr dirty="0" sz="1400">
                <a:latin typeface="Times New Roman"/>
                <a:cs typeface="Times New Roman"/>
              </a:rPr>
              <a:t>LCT </a:t>
            </a:r>
            <a:r>
              <a:rPr dirty="0" sz="1400" spc="-5">
                <a:latin typeface="Times New Roman"/>
                <a:cs typeface="Times New Roman"/>
              </a:rPr>
              <a:t>treated rats </a:t>
            </a:r>
            <a:r>
              <a:rPr dirty="0" sz="1400">
                <a:latin typeface="Times New Roman"/>
                <a:cs typeface="Times New Roman"/>
              </a:rPr>
              <a:t>on  </a:t>
            </a:r>
            <a:r>
              <a:rPr dirty="0" sz="1400" spc="-5">
                <a:latin typeface="Times New Roman"/>
                <a:cs typeface="Times New Roman"/>
              </a:rPr>
              <a:t>all </a:t>
            </a:r>
            <a:r>
              <a:rPr dirty="0" sz="1400">
                <a:latin typeface="Times New Roman"/>
                <a:cs typeface="Times New Roman"/>
              </a:rPr>
              <a:t>days of </a:t>
            </a:r>
            <a:r>
              <a:rPr dirty="0" sz="1400" spc="-5">
                <a:latin typeface="Times New Roman"/>
                <a:cs typeface="Times New Roman"/>
              </a:rPr>
              <a:t>pregnancy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lactation significantly exceeded the corresponding  parameters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control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group.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 indent="357505">
              <a:lnSpc>
                <a:spcPct val="958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exposure </a:t>
            </a:r>
            <a:r>
              <a:rPr dirty="0" sz="1400">
                <a:latin typeface="Times New Roman"/>
                <a:cs typeface="Times New Roman"/>
              </a:rPr>
              <a:t>of LСT </a:t>
            </a:r>
            <a:r>
              <a:rPr dirty="0" sz="1400" spc="-5">
                <a:latin typeface="Times New Roman"/>
                <a:cs typeface="Times New Roman"/>
              </a:rPr>
              <a:t>in utero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through breast </a:t>
            </a:r>
            <a:r>
              <a:rPr dirty="0" sz="1400" spc="-10">
                <a:latin typeface="Times New Roman"/>
                <a:cs typeface="Times New Roman"/>
              </a:rPr>
              <a:t>milk </a:t>
            </a:r>
            <a:r>
              <a:rPr dirty="0" sz="1400" spc="-5">
                <a:latin typeface="Times New Roman"/>
                <a:cs typeface="Times New Roman"/>
              </a:rPr>
              <a:t>led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significant  breach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thyroid function in the offspring.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concentration both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10">
                <a:latin typeface="Times New Roman"/>
                <a:cs typeface="Times New Roman"/>
              </a:rPr>
              <a:t>T4 </a:t>
            </a:r>
            <a:r>
              <a:rPr dirty="0" sz="1400">
                <a:latin typeface="Times New Roman"/>
                <a:cs typeface="Times New Roman"/>
              </a:rPr>
              <a:t>and T3 </a:t>
            </a:r>
            <a:r>
              <a:rPr dirty="0" sz="1400" spc="-5">
                <a:latin typeface="Times New Roman"/>
                <a:cs typeface="Times New Roman"/>
              </a:rPr>
              <a:t>in  </a:t>
            </a:r>
            <a:r>
              <a:rPr dirty="0" sz="1400">
                <a:latin typeface="Times New Roman"/>
                <a:cs typeface="Times New Roman"/>
              </a:rPr>
              <a:t>LCT </a:t>
            </a:r>
            <a:r>
              <a:rPr dirty="0" sz="1400" spc="-5">
                <a:latin typeface="Times New Roman"/>
                <a:cs typeface="Times New Roman"/>
              </a:rPr>
              <a:t>administered rats in </a:t>
            </a:r>
            <a:r>
              <a:rPr dirty="0" sz="1400">
                <a:latin typeface="Times New Roman"/>
                <a:cs typeface="Times New Roman"/>
              </a:rPr>
              <a:t>all </a:t>
            </a:r>
            <a:r>
              <a:rPr dirty="0" sz="1400" spc="-5">
                <a:latin typeface="Times New Roman"/>
                <a:cs typeface="Times New Roman"/>
              </a:rPr>
              <a:t>periods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study were significantly decreased  compared with controls.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biggest </a:t>
            </a:r>
            <a:r>
              <a:rPr dirty="0" sz="1400" spc="-5">
                <a:latin typeface="Times New Roman"/>
                <a:cs typeface="Times New Roman"/>
              </a:rPr>
              <a:t>difference in the concentrations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hormones  has found in </a:t>
            </a:r>
            <a:r>
              <a:rPr dirty="0" sz="1400">
                <a:latin typeface="Times New Roman"/>
                <a:cs typeface="Times New Roman"/>
              </a:rPr>
              <a:t>14 and 21 days of </a:t>
            </a:r>
            <a:r>
              <a:rPr dirty="0" sz="1400" spc="-5">
                <a:latin typeface="Times New Roman"/>
                <a:cs typeface="Times New Roman"/>
              </a:rPr>
              <a:t>lactation, </a:t>
            </a:r>
            <a:r>
              <a:rPr dirty="0" sz="1400">
                <a:latin typeface="Times New Roman"/>
                <a:cs typeface="Times New Roman"/>
              </a:rPr>
              <a:t>when </a:t>
            </a:r>
            <a:r>
              <a:rPr dirty="0" sz="1400" spc="-5">
                <a:latin typeface="Times New Roman"/>
                <a:cs typeface="Times New Roman"/>
              </a:rPr>
              <a:t>the level </a:t>
            </a:r>
            <a:r>
              <a:rPr dirty="0" sz="1400">
                <a:latin typeface="Times New Roman"/>
                <a:cs typeface="Times New Roman"/>
              </a:rPr>
              <a:t>of hormones in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LCT  </a:t>
            </a:r>
            <a:r>
              <a:rPr dirty="0" sz="1400" spc="-5">
                <a:latin typeface="Times New Roman"/>
                <a:cs typeface="Times New Roman"/>
              </a:rPr>
              <a:t>administered </a:t>
            </a:r>
            <a:r>
              <a:rPr dirty="0" sz="1400" spc="-10">
                <a:latin typeface="Times New Roman"/>
                <a:cs typeface="Times New Roman"/>
              </a:rPr>
              <a:t>rats </a:t>
            </a:r>
            <a:r>
              <a:rPr dirty="0" sz="1400">
                <a:latin typeface="Times New Roman"/>
                <a:cs typeface="Times New Roman"/>
              </a:rPr>
              <a:t>was </a:t>
            </a:r>
            <a:r>
              <a:rPr dirty="0" sz="1400" spc="-5">
                <a:latin typeface="Times New Roman"/>
                <a:cs typeface="Times New Roman"/>
              </a:rPr>
              <a:t>reduced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more than </a:t>
            </a:r>
            <a:r>
              <a:rPr dirty="0" sz="1400">
                <a:latin typeface="Times New Roman"/>
                <a:cs typeface="Times New Roman"/>
              </a:rPr>
              <a:t>1.3 </a:t>
            </a:r>
            <a:r>
              <a:rPr dirty="0" sz="1400" spc="-5">
                <a:latin typeface="Times New Roman"/>
                <a:cs typeface="Times New Roman"/>
              </a:rPr>
              <a:t>times compared with control. </a:t>
            </a:r>
            <a:r>
              <a:rPr dirty="0" sz="1400">
                <a:latin typeface="Times New Roman"/>
                <a:cs typeface="Times New Roman"/>
              </a:rPr>
              <a:t>On  day 30 of </a:t>
            </a:r>
            <a:r>
              <a:rPr dirty="0" sz="1400" spc="-5">
                <a:latin typeface="Times New Roman"/>
                <a:cs typeface="Times New Roman"/>
              </a:rPr>
              <a:t>postnatal period the </a:t>
            </a:r>
            <a:r>
              <a:rPr dirty="0" sz="1400">
                <a:latin typeface="Times New Roman"/>
                <a:cs typeface="Times New Roman"/>
              </a:rPr>
              <a:t>concentration of T4 and T3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LCT </a:t>
            </a:r>
            <a:r>
              <a:rPr dirty="0" sz="1400" spc="-10">
                <a:latin typeface="Times New Roman"/>
                <a:cs typeface="Times New Roman"/>
              </a:rPr>
              <a:t>received rats  </a:t>
            </a:r>
            <a:r>
              <a:rPr dirty="0" sz="1400" spc="-5">
                <a:latin typeface="Times New Roman"/>
                <a:cs typeface="Times New Roman"/>
              </a:rPr>
              <a:t>remained significantly lower compared with </a:t>
            </a:r>
            <a:r>
              <a:rPr dirty="0" sz="1400">
                <a:latin typeface="Times New Roman"/>
                <a:cs typeface="Times New Roman"/>
              </a:rPr>
              <a:t>control. </a:t>
            </a:r>
            <a:r>
              <a:rPr dirty="0" sz="1400" spc="-5">
                <a:latin typeface="Times New Roman"/>
                <a:cs typeface="Times New Roman"/>
              </a:rPr>
              <a:t>Determination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 concentration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thyroid-stimulating hormone (TSH) showed </a:t>
            </a:r>
            <a:r>
              <a:rPr dirty="0" sz="1400" spc="-10">
                <a:latin typeface="Times New Roman"/>
                <a:cs typeface="Times New Roman"/>
              </a:rPr>
              <a:t>its </a:t>
            </a:r>
            <a:r>
              <a:rPr dirty="0" sz="1400" spc="-5">
                <a:latin typeface="Times New Roman"/>
                <a:cs typeface="Times New Roman"/>
              </a:rPr>
              <a:t>progressive  increase </a:t>
            </a:r>
            <a:r>
              <a:rPr dirty="0" sz="1400">
                <a:latin typeface="Times New Roman"/>
                <a:cs typeface="Times New Roman"/>
              </a:rPr>
              <a:t>on all days of </a:t>
            </a:r>
            <a:r>
              <a:rPr dirty="0" sz="1400" spc="-5">
                <a:latin typeface="Times New Roman"/>
                <a:cs typeface="Times New Roman"/>
              </a:rPr>
              <a:t>the study.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maximum increase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10">
                <a:latin typeface="Times New Roman"/>
                <a:cs typeface="Times New Roman"/>
              </a:rPr>
              <a:t>TSH </a:t>
            </a:r>
            <a:r>
              <a:rPr dirty="0" sz="1400" spc="-10">
                <a:latin typeface="Times New Roman"/>
                <a:cs typeface="Times New Roman"/>
              </a:rPr>
              <a:t>(to </a:t>
            </a:r>
            <a:r>
              <a:rPr dirty="0" sz="1400">
                <a:latin typeface="Times New Roman"/>
                <a:cs typeface="Times New Roman"/>
              </a:rPr>
              <a:t>1.7 </a:t>
            </a:r>
            <a:r>
              <a:rPr dirty="0" sz="1400" spc="-10">
                <a:latin typeface="Times New Roman"/>
                <a:cs typeface="Times New Roman"/>
              </a:rPr>
              <a:t>time  </a:t>
            </a:r>
            <a:r>
              <a:rPr dirty="0" sz="1400" spc="-5">
                <a:latin typeface="Times New Roman"/>
                <a:cs typeface="Times New Roman"/>
              </a:rPr>
              <a:t>compared with control) </a:t>
            </a:r>
            <a:r>
              <a:rPr dirty="0" sz="1400">
                <a:latin typeface="Times New Roman"/>
                <a:cs typeface="Times New Roman"/>
              </a:rPr>
              <a:t>was observed on 30 day </a:t>
            </a:r>
            <a:r>
              <a:rPr dirty="0" sz="1400" spc="-5">
                <a:latin typeface="Times New Roman"/>
                <a:cs typeface="Times New Roman"/>
              </a:rPr>
              <a:t>after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birth.</a:t>
            </a:r>
            <a:endParaRPr sz="1400">
              <a:latin typeface="Times New Roman"/>
              <a:cs typeface="Times New Roman"/>
            </a:endParaRPr>
          </a:p>
          <a:p>
            <a:pPr algn="just" marL="12700" indent="357505">
              <a:lnSpc>
                <a:spcPts val="1570"/>
              </a:lnSpc>
            </a:pPr>
            <a:r>
              <a:rPr dirty="0" sz="1400" spc="-5" b="1">
                <a:latin typeface="Times New Roman"/>
                <a:cs typeface="Times New Roman"/>
              </a:rPr>
              <a:t>Discussion. </a:t>
            </a:r>
            <a:r>
              <a:rPr dirty="0" sz="1400">
                <a:latin typeface="Times New Roman"/>
                <a:cs typeface="Times New Roman"/>
              </a:rPr>
              <a:t>Our </a:t>
            </a:r>
            <a:r>
              <a:rPr dirty="0" sz="1400" spc="-5">
                <a:latin typeface="Times New Roman"/>
                <a:cs typeface="Times New Roman"/>
              </a:rPr>
              <a:t>study showed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gradual increase in the levels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thyroxine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800"/>
              </a:lnSpc>
              <a:spcBef>
                <a:spcPts val="40"/>
              </a:spcBef>
            </a:pPr>
            <a:r>
              <a:rPr dirty="0" sz="1400" spc="-5">
                <a:latin typeface="Times New Roman"/>
                <a:cs typeface="Times New Roman"/>
              </a:rPr>
              <a:t>(T4), triiodothyronine (T3 </a:t>
            </a:r>
            <a:r>
              <a:rPr dirty="0" sz="1400">
                <a:latin typeface="Times New Roman"/>
                <a:cs typeface="Times New Roman"/>
              </a:rPr>
              <a:t>) and </a:t>
            </a:r>
            <a:r>
              <a:rPr dirty="0" sz="1400" spc="-5">
                <a:latin typeface="Times New Roman"/>
                <a:cs typeface="Times New Roman"/>
              </a:rPr>
              <a:t>thyroid-stimulating hormone (TSH)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all female  </a:t>
            </a:r>
            <a:r>
              <a:rPr dirty="0" sz="1400" spc="-10">
                <a:latin typeface="Times New Roman"/>
                <a:cs typeface="Times New Roman"/>
              </a:rPr>
              <a:t>rats </a:t>
            </a:r>
            <a:r>
              <a:rPr dirty="0" sz="1400">
                <a:latin typeface="Times New Roman"/>
                <a:cs typeface="Times New Roman"/>
              </a:rPr>
              <a:t>during </a:t>
            </a:r>
            <a:r>
              <a:rPr dirty="0" sz="1400" spc="-5">
                <a:latin typeface="Times New Roman"/>
                <a:cs typeface="Times New Roman"/>
              </a:rPr>
              <a:t>the pregnancy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lactation. It </a:t>
            </a:r>
            <a:r>
              <a:rPr dirty="0" sz="1400" spc="-10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known </a:t>
            </a:r>
            <a:r>
              <a:rPr dirty="0" sz="1400" spc="-5">
                <a:latin typeface="Times New Roman"/>
                <a:cs typeface="Times New Roman"/>
              </a:rPr>
              <a:t>that during </a:t>
            </a:r>
            <a:r>
              <a:rPr dirty="0" sz="1400">
                <a:latin typeface="Times New Roman"/>
                <a:cs typeface="Times New Roman"/>
              </a:rPr>
              <a:t>pregnancy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need  </a:t>
            </a:r>
            <a:r>
              <a:rPr dirty="0" sz="1400" spc="-5">
                <a:latin typeface="Times New Roman"/>
                <a:cs typeface="Times New Roman"/>
              </a:rPr>
              <a:t>for thyroid hormones (TH) increases </a:t>
            </a:r>
            <a:r>
              <a:rPr dirty="0" sz="1400">
                <a:latin typeface="Times New Roman"/>
                <a:cs typeface="Times New Roman"/>
              </a:rPr>
              <a:t>by 30-50 % and </a:t>
            </a:r>
            <a:r>
              <a:rPr dirty="0" sz="1400" spc="-5">
                <a:latin typeface="Times New Roman"/>
                <a:cs typeface="Times New Roman"/>
              </a:rPr>
              <a:t>the thyroid gland has to </a:t>
            </a:r>
            <a:r>
              <a:rPr dirty="0" sz="1400">
                <a:latin typeface="Times New Roman"/>
                <a:cs typeface="Times New Roman"/>
              </a:rPr>
              <a:t>cope  </a:t>
            </a:r>
            <a:r>
              <a:rPr dirty="0" sz="1400" spc="-5">
                <a:latin typeface="Times New Roman"/>
                <a:cs typeface="Times New Roman"/>
              </a:rPr>
              <a:t>with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increased demand. This </a:t>
            </a:r>
            <a:r>
              <a:rPr dirty="0" sz="1400" spc="-10">
                <a:latin typeface="Times New Roman"/>
                <a:cs typeface="Times New Roman"/>
              </a:rPr>
              <a:t>state </a:t>
            </a:r>
            <a:r>
              <a:rPr dirty="0" sz="1400" spc="-5">
                <a:latin typeface="Times New Roman"/>
                <a:cs typeface="Times New Roman"/>
              </a:rPr>
              <a:t>may </a:t>
            </a:r>
            <a:r>
              <a:rPr dirty="0" sz="1400">
                <a:latin typeface="Times New Roman"/>
                <a:cs typeface="Times New Roman"/>
              </a:rPr>
              <a:t>be a </a:t>
            </a:r>
            <a:r>
              <a:rPr dirty="0" sz="1400" spc="-10">
                <a:latin typeface="Times New Roman"/>
                <a:cs typeface="Times New Roman"/>
              </a:rPr>
              <a:t>reflection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increasing the  transfer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 from pregnant </a:t>
            </a:r>
            <a:r>
              <a:rPr dirty="0" sz="1400" spc="-10">
                <a:latin typeface="Times New Roman"/>
                <a:cs typeface="Times New Roman"/>
              </a:rPr>
              <a:t>females </a:t>
            </a:r>
            <a:r>
              <a:rPr dirty="0" sz="1400" spc="-5">
                <a:latin typeface="Times New Roman"/>
                <a:cs typeface="Times New Roman"/>
              </a:rPr>
              <a:t>to their fetuses </a:t>
            </a:r>
            <a:r>
              <a:rPr dirty="0" sz="1400">
                <a:latin typeface="Times New Roman"/>
                <a:cs typeface="Times New Roman"/>
              </a:rPr>
              <a:t>and / or </a:t>
            </a:r>
            <a:r>
              <a:rPr dirty="0" sz="1400" spc="-5">
                <a:latin typeface="Times New Roman"/>
                <a:cs typeface="Times New Roman"/>
              </a:rPr>
              <a:t>more efficient  production TH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the thyroid gland after birth. </a:t>
            </a:r>
            <a:r>
              <a:rPr dirty="0" sz="1400">
                <a:latin typeface="Times New Roman"/>
                <a:cs typeface="Times New Roman"/>
              </a:rPr>
              <a:t>Our </a:t>
            </a:r>
            <a:r>
              <a:rPr dirty="0" sz="1400" spc="-5">
                <a:latin typeface="Times New Roman"/>
                <a:cs typeface="Times New Roman"/>
              </a:rPr>
              <a:t>data </a:t>
            </a:r>
            <a:r>
              <a:rPr dirty="0" sz="1400">
                <a:latin typeface="Times New Roman"/>
                <a:cs typeface="Times New Roman"/>
              </a:rPr>
              <a:t>support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view </a:t>
            </a:r>
            <a:r>
              <a:rPr dirty="0" sz="1400" spc="-5">
                <a:latin typeface="Times New Roman"/>
                <a:cs typeface="Times New Roman"/>
              </a:rPr>
              <a:t>that the  normal functioning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hypothalamic- </a:t>
            </a:r>
            <a:r>
              <a:rPr dirty="0" sz="1400" spc="-5">
                <a:latin typeface="Times New Roman"/>
                <a:cs typeface="Times New Roman"/>
              </a:rPr>
              <a:t>pituitary- thyroid </a:t>
            </a:r>
            <a:r>
              <a:rPr dirty="0" sz="1400">
                <a:latin typeface="Times New Roman"/>
                <a:cs typeface="Times New Roman"/>
              </a:rPr>
              <a:t>axis of the </a:t>
            </a:r>
            <a:r>
              <a:rPr dirty="0" sz="1400" spc="-5">
                <a:latin typeface="Times New Roman"/>
                <a:cs typeface="Times New Roman"/>
              </a:rPr>
              <a:t>maternal  organism </a:t>
            </a:r>
            <a:r>
              <a:rPr dirty="0" sz="1400" spc="-10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necessary condition for the natural </a:t>
            </a:r>
            <a:r>
              <a:rPr dirty="0" sz="1400">
                <a:latin typeface="Times New Roman"/>
                <a:cs typeface="Times New Roman"/>
              </a:rPr>
              <a:t>development of </a:t>
            </a:r>
            <a:r>
              <a:rPr dirty="0" sz="1400" spc="-5">
                <a:latin typeface="Times New Roman"/>
                <a:cs typeface="Times New Roman"/>
              </a:rPr>
              <a:t>the thyroid gland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embryo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for prevention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various disorders in the postnatal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period.</a:t>
            </a:r>
            <a:endParaRPr sz="1400">
              <a:latin typeface="Times New Roman"/>
              <a:cs typeface="Times New Roman"/>
            </a:endParaRPr>
          </a:p>
          <a:p>
            <a:pPr algn="just" marL="12700" indent="357505">
              <a:lnSpc>
                <a:spcPts val="1575"/>
              </a:lnSpc>
            </a:pP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our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data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prolonged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exposure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low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doses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LCT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had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different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effects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  <a:spcBef>
                <a:spcPts val="40"/>
              </a:spcBef>
            </a:pPr>
            <a:r>
              <a:rPr dirty="0" sz="1400" spc="-5">
                <a:latin typeface="Times New Roman"/>
                <a:cs typeface="Times New Roman"/>
              </a:rPr>
              <a:t>thyroid function </a:t>
            </a:r>
            <a:r>
              <a:rPr dirty="0" sz="1400">
                <a:latin typeface="Times New Roman"/>
                <a:cs typeface="Times New Roman"/>
              </a:rPr>
              <a:t>of pregnant and </a:t>
            </a:r>
            <a:r>
              <a:rPr dirty="0" sz="1400" spc="-5">
                <a:latin typeface="Times New Roman"/>
                <a:cs typeface="Times New Roman"/>
              </a:rPr>
              <a:t>non-pregnant female rats.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found that in </a:t>
            </a:r>
            <a:r>
              <a:rPr dirty="0" sz="1400">
                <a:latin typeface="Times New Roman"/>
                <a:cs typeface="Times New Roman"/>
              </a:rPr>
              <a:t>non-  </a:t>
            </a:r>
            <a:r>
              <a:rPr dirty="0" sz="1400" spc="-5">
                <a:latin typeface="Times New Roman"/>
                <a:cs typeface="Times New Roman"/>
              </a:rPr>
              <a:t>pregnant </a:t>
            </a:r>
            <a:r>
              <a:rPr dirty="0" sz="1400" spc="-10">
                <a:latin typeface="Times New Roman"/>
                <a:cs typeface="Times New Roman"/>
              </a:rPr>
              <a:t>female </a:t>
            </a:r>
            <a:r>
              <a:rPr dirty="0" sz="1400" spc="-5">
                <a:latin typeface="Times New Roman"/>
                <a:cs typeface="Times New Roman"/>
              </a:rPr>
              <a:t>rats </a:t>
            </a:r>
            <a:r>
              <a:rPr dirty="0" sz="1400">
                <a:latin typeface="Times New Roman"/>
                <a:cs typeface="Times New Roman"/>
              </a:rPr>
              <a:t>LCT </a:t>
            </a:r>
            <a:r>
              <a:rPr dirty="0" sz="1400" spc="-5">
                <a:latin typeface="Times New Roman"/>
                <a:cs typeface="Times New Roman"/>
              </a:rPr>
              <a:t>exposure for </a:t>
            </a:r>
            <a:r>
              <a:rPr dirty="0" sz="1400">
                <a:latin typeface="Times New Roman"/>
                <a:cs typeface="Times New Roman"/>
              </a:rPr>
              <a:t>30 days </a:t>
            </a:r>
            <a:r>
              <a:rPr dirty="0" sz="1400" spc="-5">
                <a:latin typeface="Times New Roman"/>
                <a:cs typeface="Times New Roman"/>
              </a:rPr>
              <a:t>resulted 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slight decrease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levels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TH, but </a:t>
            </a:r>
            <a:r>
              <a:rPr dirty="0" sz="1400" spc="-5">
                <a:latin typeface="Times New Roman"/>
                <a:cs typeface="Times New Roman"/>
              </a:rPr>
              <a:t>it significantly increased the concentration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TSH. In  contrast, the impact </a:t>
            </a:r>
            <a:r>
              <a:rPr dirty="0" sz="1400">
                <a:latin typeface="Times New Roman"/>
                <a:cs typeface="Times New Roman"/>
              </a:rPr>
              <a:t>of LCT </a:t>
            </a:r>
            <a:r>
              <a:rPr dirty="0" sz="1400" spc="-5">
                <a:latin typeface="Times New Roman"/>
                <a:cs typeface="Times New Roman"/>
              </a:rPr>
              <a:t>in pregnant female rats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especially in lactating  period led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marked reduction in TH concentration 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significant increase in  TSH levels. </a:t>
            </a:r>
            <a:r>
              <a:rPr dirty="0" sz="1400" spc="-10">
                <a:latin typeface="Times New Roman"/>
                <a:cs typeface="Times New Roman"/>
              </a:rPr>
              <a:t>Thus, </a:t>
            </a:r>
            <a:r>
              <a:rPr dirty="0" sz="1400">
                <a:latin typeface="Times New Roman"/>
                <a:cs typeface="Times New Roman"/>
              </a:rPr>
              <a:t>our </a:t>
            </a:r>
            <a:r>
              <a:rPr dirty="0" sz="1400" spc="-5">
                <a:latin typeface="Times New Roman"/>
                <a:cs typeface="Times New Roman"/>
              </a:rPr>
              <a:t>data suggest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endocrine </a:t>
            </a: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400" spc="-5">
                <a:latin typeface="Times New Roman"/>
                <a:cs typeface="Times New Roman"/>
              </a:rPr>
              <a:t>disrupting,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more precisely,  thyroid </a:t>
            </a: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400" spc="-5">
                <a:latin typeface="Times New Roman"/>
                <a:cs typeface="Times New Roman"/>
              </a:rPr>
              <a:t>disrupting effect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prolonged exposure to </a:t>
            </a:r>
            <a:r>
              <a:rPr dirty="0" sz="1400">
                <a:latin typeface="Times New Roman"/>
                <a:cs typeface="Times New Roman"/>
              </a:rPr>
              <a:t>LCT </a:t>
            </a:r>
            <a:r>
              <a:rPr dirty="0" sz="1400" spc="-5">
                <a:latin typeface="Times New Roman"/>
                <a:cs typeface="Times New Roman"/>
              </a:rPr>
              <a:t>during pregnancy </a:t>
            </a:r>
            <a:r>
              <a:rPr dirty="0" sz="140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lactation. Without </a:t>
            </a:r>
            <a:r>
              <a:rPr dirty="0" sz="1400">
                <a:latin typeface="Times New Roman"/>
                <a:cs typeface="Times New Roman"/>
              </a:rPr>
              <a:t>a doubt, </a:t>
            </a:r>
            <a:r>
              <a:rPr dirty="0" sz="1400" spc="-5">
                <a:latin typeface="Times New Roman"/>
                <a:cs typeface="Times New Roman"/>
              </a:rPr>
              <a:t>the lack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 in the maternal organism leads to  violations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growth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formation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various organs, primarily the nervous 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endocrine </a:t>
            </a:r>
            <a:r>
              <a:rPr dirty="0" sz="1400" spc="-10">
                <a:latin typeface="Times New Roman"/>
                <a:cs typeface="Times New Roman"/>
              </a:rPr>
              <a:t>systems </a:t>
            </a:r>
            <a:r>
              <a:rPr dirty="0" sz="1400" spc="-5">
                <a:latin typeface="Times New Roman"/>
                <a:cs typeface="Times New Roman"/>
              </a:rPr>
              <a:t>in the embryonic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early postnatal periods.  Unfortunately, data </a:t>
            </a:r>
            <a:r>
              <a:rPr dirty="0" sz="1400">
                <a:latin typeface="Times New Roman"/>
                <a:cs typeface="Times New Roman"/>
              </a:rPr>
              <a:t>about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effect of </a:t>
            </a:r>
            <a:r>
              <a:rPr dirty="0" sz="1400" spc="-5">
                <a:latin typeface="Times New Roman"/>
                <a:cs typeface="Times New Roman"/>
              </a:rPr>
              <a:t>prolonged </a:t>
            </a:r>
            <a:r>
              <a:rPr dirty="0" sz="1400">
                <a:latin typeface="Times New Roman"/>
                <a:cs typeface="Times New Roman"/>
              </a:rPr>
              <a:t>exposure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LCT </a:t>
            </a:r>
            <a:r>
              <a:rPr dirty="0" sz="1400" spc="-5">
                <a:latin typeface="Times New Roman"/>
                <a:cs typeface="Times New Roman"/>
              </a:rPr>
              <a:t>through  maternal organism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postnatal growth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development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offspring, </a:t>
            </a:r>
            <a:r>
              <a:rPr dirty="0" sz="1400">
                <a:latin typeface="Times New Roman"/>
                <a:cs typeface="Times New Roman"/>
              </a:rPr>
              <a:t>we  have not </a:t>
            </a:r>
            <a:r>
              <a:rPr dirty="0" sz="1400" spc="-5">
                <a:latin typeface="Times New Roman"/>
                <a:cs typeface="Times New Roman"/>
              </a:rPr>
              <a:t>found. However,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studies </a:t>
            </a:r>
            <a:r>
              <a:rPr dirty="0" sz="1400">
                <a:latin typeface="Times New Roman"/>
                <a:cs typeface="Times New Roman"/>
              </a:rPr>
              <a:t>have </a:t>
            </a:r>
            <a:r>
              <a:rPr dirty="0" sz="1400" spc="-5">
                <a:latin typeface="Times New Roman"/>
                <a:cs typeface="Times New Roman"/>
              </a:rPr>
              <a:t>shown that hypothyroidism in  the maternal organism, caused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1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some environmental toxicants such  as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dioxins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leads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development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neuro-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endocrine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disorders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offspring.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43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57" y="678433"/>
            <a:ext cx="5976620" cy="882650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>
              <a:lnSpc>
                <a:spcPct val="95800"/>
              </a:lnSpc>
              <a:spcBef>
                <a:spcPts val="170"/>
              </a:spcBef>
            </a:pPr>
            <a:r>
              <a:rPr dirty="0" sz="1400">
                <a:latin typeface="Times New Roman"/>
                <a:cs typeface="Times New Roman"/>
              </a:rPr>
              <a:t>We have </a:t>
            </a:r>
            <a:r>
              <a:rPr dirty="0" sz="1400" spc="-5">
                <a:latin typeface="Times New Roman"/>
                <a:cs typeface="Times New Roman"/>
              </a:rPr>
              <a:t>found that prenatal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postnatal exposure to low </a:t>
            </a:r>
            <a:r>
              <a:rPr dirty="0" sz="1400" spc="-10">
                <a:latin typeface="Times New Roman"/>
                <a:cs typeface="Times New Roman"/>
              </a:rPr>
              <a:t>doses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LCT  significantly disturbed thyroid function in the offspring.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concentrations both </a:t>
            </a:r>
            <a:r>
              <a:rPr dirty="0" sz="1400">
                <a:latin typeface="Times New Roman"/>
                <a:cs typeface="Times New Roman"/>
              </a:rPr>
              <a:t>of  T4 and T3 </a:t>
            </a:r>
            <a:r>
              <a:rPr dirty="0" sz="1400" spc="-5">
                <a:latin typeface="Times New Roman"/>
                <a:cs typeface="Times New Roman"/>
              </a:rPr>
              <a:t>in all periods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experiments in the offspring from </a:t>
            </a:r>
            <a:r>
              <a:rPr dirty="0" sz="1400">
                <a:latin typeface="Times New Roman"/>
                <a:cs typeface="Times New Roman"/>
              </a:rPr>
              <a:t>LCT </a:t>
            </a:r>
            <a:r>
              <a:rPr dirty="0" sz="1400" spc="-10">
                <a:latin typeface="Times New Roman"/>
                <a:cs typeface="Times New Roman"/>
              </a:rPr>
              <a:t>received rats  </a:t>
            </a:r>
            <a:r>
              <a:rPr dirty="0" sz="1400" spc="-5">
                <a:latin typeface="Times New Roman"/>
                <a:cs typeface="Times New Roman"/>
              </a:rPr>
              <a:t>decreased, while the TSH level </a:t>
            </a:r>
            <a:r>
              <a:rPr dirty="0" sz="1400">
                <a:latin typeface="Times New Roman"/>
                <a:cs typeface="Times New Roman"/>
              </a:rPr>
              <a:t>was </a:t>
            </a:r>
            <a:r>
              <a:rPr dirty="0" sz="1400" spc="-5">
                <a:latin typeface="Times New Roman"/>
                <a:cs typeface="Times New Roman"/>
              </a:rPr>
              <a:t>significantly higher than controls. Therefore,  the </a:t>
            </a:r>
            <a:r>
              <a:rPr dirty="0" sz="1400">
                <a:latin typeface="Times New Roman"/>
                <a:cs typeface="Times New Roman"/>
              </a:rPr>
              <a:t>LCT </a:t>
            </a:r>
            <a:r>
              <a:rPr dirty="0" sz="1400" spc="-5">
                <a:latin typeface="Times New Roman"/>
                <a:cs typeface="Times New Roman"/>
              </a:rPr>
              <a:t>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fairly </a:t>
            </a:r>
            <a:r>
              <a:rPr dirty="0" sz="1400" spc="-5">
                <a:latin typeface="Times New Roman"/>
                <a:cs typeface="Times New Roman"/>
              </a:rPr>
              <a:t>pronounced thyroid-disrupting </a:t>
            </a:r>
            <a:r>
              <a:rPr dirty="0" sz="1400">
                <a:latin typeface="Times New Roman"/>
                <a:cs typeface="Times New Roman"/>
              </a:rPr>
              <a:t>effect </a:t>
            </a:r>
            <a:r>
              <a:rPr dirty="0" sz="1400" spc="-5">
                <a:latin typeface="Times New Roman"/>
                <a:cs typeface="Times New Roman"/>
              </a:rPr>
              <a:t>in the </a:t>
            </a:r>
            <a:r>
              <a:rPr dirty="0" sz="1400">
                <a:latin typeface="Times New Roman"/>
                <a:cs typeface="Times New Roman"/>
              </a:rPr>
              <a:t>pregnant and </a:t>
            </a:r>
            <a:r>
              <a:rPr dirty="0" sz="1400" spc="-10">
                <a:latin typeface="Times New Roman"/>
                <a:cs typeface="Times New Roman"/>
              </a:rPr>
              <a:t>its  </a:t>
            </a:r>
            <a:r>
              <a:rPr dirty="0" sz="1400" spc="-5">
                <a:latin typeface="Times New Roman"/>
                <a:cs typeface="Times New Roman"/>
              </a:rPr>
              <a:t>impact in the embryonic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early postnatal periods creates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risk </a:t>
            </a:r>
            <a:r>
              <a:rPr dirty="0" sz="1400" spc="-5">
                <a:latin typeface="Times New Roman"/>
                <a:cs typeface="Times New Roman"/>
              </a:rPr>
              <a:t>for further  growth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development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child. The </a:t>
            </a:r>
            <a:r>
              <a:rPr dirty="0" sz="1400" spc="-5">
                <a:latin typeface="Times New Roman"/>
                <a:cs typeface="Times New Roman"/>
              </a:rPr>
              <a:t>mechanism </a:t>
            </a:r>
            <a:r>
              <a:rPr dirty="0" sz="1400">
                <a:latin typeface="Times New Roman"/>
                <a:cs typeface="Times New Roman"/>
              </a:rPr>
              <a:t>of thyroid-disruptor </a:t>
            </a:r>
            <a:r>
              <a:rPr dirty="0" sz="1400" spc="-5">
                <a:latin typeface="Times New Roman"/>
                <a:cs typeface="Times New Roman"/>
              </a:rPr>
              <a:t>effect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LCT, </a:t>
            </a:r>
            <a:r>
              <a:rPr dirty="0" sz="1400" spc="-5">
                <a:latin typeface="Times New Roman"/>
                <a:cs typeface="Times New Roman"/>
              </a:rPr>
              <a:t>as well as other pyrethroide pesticides, has </a:t>
            </a:r>
            <a:r>
              <a:rPr dirty="0" sz="1400">
                <a:latin typeface="Times New Roman"/>
                <a:cs typeface="Times New Roman"/>
              </a:rPr>
              <a:t>not yet </a:t>
            </a:r>
            <a:r>
              <a:rPr dirty="0" sz="1400" spc="-5">
                <a:latin typeface="Times New Roman"/>
                <a:cs typeface="Times New Roman"/>
              </a:rPr>
              <a:t>fully understood. It </a:t>
            </a:r>
            <a:r>
              <a:rPr dirty="0" sz="1400">
                <a:latin typeface="Times New Roman"/>
                <a:cs typeface="Times New Roman"/>
              </a:rPr>
              <a:t>is  </a:t>
            </a:r>
            <a:r>
              <a:rPr dirty="0" sz="1400" spc="-5">
                <a:latin typeface="Times New Roman"/>
                <a:cs typeface="Times New Roman"/>
              </a:rPr>
              <a:t>assumed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the reduction in thyroid hormones may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the result </a:t>
            </a:r>
            <a:r>
              <a:rPr dirty="0" sz="1400">
                <a:latin typeface="Times New Roman"/>
                <a:cs typeface="Times New Roman"/>
              </a:rPr>
              <a:t>of enhanced </a:t>
            </a:r>
            <a:r>
              <a:rPr dirty="0" sz="1400" spc="-10">
                <a:latin typeface="Times New Roman"/>
                <a:cs typeface="Times New Roman"/>
              </a:rPr>
              <a:t>its  </a:t>
            </a:r>
            <a:r>
              <a:rPr dirty="0" sz="1400" spc="-5">
                <a:latin typeface="Times New Roman"/>
                <a:cs typeface="Times New Roman"/>
              </a:rPr>
              <a:t>clearance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the liver </a:t>
            </a:r>
            <a:r>
              <a:rPr dirty="0" sz="1400">
                <a:latin typeface="Times New Roman"/>
                <a:cs typeface="Times New Roman"/>
              </a:rPr>
              <a:t>enzymes or </a:t>
            </a:r>
            <a:r>
              <a:rPr dirty="0" sz="1400" spc="-5">
                <a:latin typeface="Times New Roman"/>
                <a:cs typeface="Times New Roman"/>
              </a:rPr>
              <a:t>the result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direct cytotoxic </a:t>
            </a:r>
            <a:r>
              <a:rPr dirty="0" sz="1400">
                <a:latin typeface="Times New Roman"/>
                <a:cs typeface="Times New Roman"/>
              </a:rPr>
              <a:t>effect on </a:t>
            </a:r>
            <a:r>
              <a:rPr dirty="0" sz="1400" spc="-10">
                <a:latin typeface="Times New Roman"/>
                <a:cs typeface="Times New Roman"/>
              </a:rPr>
              <a:t>the  </a:t>
            </a:r>
            <a:r>
              <a:rPr dirty="0" sz="1400" spc="-5">
                <a:latin typeface="Times New Roman"/>
                <a:cs typeface="Times New Roman"/>
              </a:rPr>
              <a:t>thyroid gland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toxic products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oxidative </a:t>
            </a:r>
            <a:r>
              <a:rPr dirty="0" sz="1400" spc="-5">
                <a:latin typeface="Times New Roman"/>
                <a:cs typeface="Times New Roman"/>
              </a:rPr>
              <a:t>stress). Recently </a:t>
            </a:r>
            <a:r>
              <a:rPr dirty="0" sz="1400">
                <a:latin typeface="Times New Roman"/>
                <a:cs typeface="Times New Roman"/>
              </a:rPr>
              <a:t>have been </a:t>
            </a:r>
            <a:r>
              <a:rPr dirty="0" sz="1400" spc="-5">
                <a:latin typeface="Times New Roman"/>
                <a:cs typeface="Times New Roman"/>
              </a:rPr>
              <a:t>shown that  pyrethroids,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especially, their metabolite 3-phenoxibenzoic acid </a:t>
            </a:r>
            <a:r>
              <a:rPr dirty="0" sz="1400">
                <a:latin typeface="Times New Roman"/>
                <a:cs typeface="Times New Roman"/>
              </a:rPr>
              <a:t>(3- </a:t>
            </a:r>
            <a:r>
              <a:rPr dirty="0" sz="1400" spc="-5">
                <a:latin typeface="Times New Roman"/>
                <a:cs typeface="Times New Roman"/>
              </a:rPr>
              <a:t>PBA), </a:t>
            </a:r>
            <a:r>
              <a:rPr dirty="0" sz="1400">
                <a:latin typeface="Times New Roman"/>
                <a:cs typeface="Times New Roman"/>
              </a:rPr>
              <a:t>have  </a:t>
            </a:r>
            <a:r>
              <a:rPr dirty="0" sz="1400" spc="-5">
                <a:latin typeface="Times New Roman"/>
                <a:cs typeface="Times New Roman"/>
              </a:rPr>
              <a:t>high antagonist properties to the thyroid hormone (TH) receptors. </a:t>
            </a:r>
            <a:r>
              <a:rPr dirty="0" sz="1400" spc="-10">
                <a:latin typeface="Times New Roman"/>
                <a:cs typeface="Times New Roman"/>
              </a:rPr>
              <a:t>There is also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perception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the action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endocrine-disrupting substances (EDs) </a:t>
            </a:r>
            <a:r>
              <a:rPr dirty="0" sz="1400" spc="-10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not </a:t>
            </a:r>
            <a:r>
              <a:rPr dirty="0" sz="1400" spc="-10">
                <a:latin typeface="Times New Roman"/>
                <a:cs typeface="Times New Roman"/>
              </a:rPr>
              <a:t>fit </a:t>
            </a:r>
            <a:r>
              <a:rPr dirty="0" sz="1400" spc="-5">
                <a:latin typeface="Times New Roman"/>
                <a:cs typeface="Times New Roman"/>
              </a:rPr>
              <a:t>into  the classical scheme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>
                <a:latin typeface="Times New Roman"/>
                <a:cs typeface="Times New Roman"/>
              </a:rPr>
              <a:t>hormone- </a:t>
            </a:r>
            <a:r>
              <a:rPr dirty="0" sz="1400" spc="-5">
                <a:latin typeface="Times New Roman"/>
                <a:cs typeface="Times New Roman"/>
              </a:rPr>
              <a:t>dependent regulation </a:t>
            </a:r>
            <a:r>
              <a:rPr dirty="0" sz="1400">
                <a:latin typeface="Times New Roman"/>
                <a:cs typeface="Times New Roman"/>
              </a:rPr>
              <a:t>and feedback </a:t>
            </a:r>
            <a:r>
              <a:rPr dirty="0" sz="1400" spc="5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 effect  </a:t>
            </a:r>
            <a:r>
              <a:rPr dirty="0" sz="1400">
                <a:latin typeface="Times New Roman"/>
                <a:cs typeface="Times New Roman"/>
              </a:rPr>
              <a:t>of EDs </a:t>
            </a:r>
            <a:r>
              <a:rPr dirty="0" sz="1400" spc="-1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associated with </a:t>
            </a:r>
            <a:r>
              <a:rPr dirty="0" sz="1400">
                <a:latin typeface="Times New Roman"/>
                <a:cs typeface="Times New Roman"/>
              </a:rPr>
              <a:t>a complex </a:t>
            </a:r>
            <a:r>
              <a:rPr dirty="0" sz="1400" spc="-5">
                <a:latin typeface="Times New Roman"/>
                <a:cs typeface="Times New Roman"/>
              </a:rPr>
              <a:t>multitarget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multimodal </a:t>
            </a:r>
            <a:r>
              <a:rPr dirty="0" sz="1400">
                <a:latin typeface="Times New Roman"/>
                <a:cs typeface="Times New Roman"/>
              </a:rPr>
              <a:t>actions on </a:t>
            </a:r>
            <a:r>
              <a:rPr dirty="0" sz="1400" spc="-5">
                <a:latin typeface="Times New Roman"/>
                <a:cs typeface="Times New Roman"/>
              </a:rPr>
              <a:t>the  hypothalamic- pituitary- thyroid axis. In </a:t>
            </a:r>
            <a:r>
              <a:rPr dirty="0" sz="1400">
                <a:latin typeface="Times New Roman"/>
                <a:cs typeface="Times New Roman"/>
              </a:rPr>
              <a:t>our </a:t>
            </a:r>
            <a:r>
              <a:rPr dirty="0" sz="1400" spc="-5">
                <a:latin typeface="Times New Roman"/>
                <a:cs typeface="Times New Roman"/>
              </a:rPr>
              <a:t>experiments, </a:t>
            </a:r>
            <a:r>
              <a:rPr dirty="0" sz="140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did </a:t>
            </a:r>
            <a:r>
              <a:rPr dirty="0" sz="1400">
                <a:latin typeface="Times New Roman"/>
                <a:cs typeface="Times New Roman"/>
              </a:rPr>
              <a:t>not </a:t>
            </a:r>
            <a:r>
              <a:rPr dirty="0" sz="1400" spc="-5">
                <a:latin typeface="Times New Roman"/>
                <a:cs typeface="Times New Roman"/>
              </a:rPr>
              <a:t>explore </a:t>
            </a:r>
            <a:r>
              <a:rPr dirty="0" sz="1400" spc="-10">
                <a:latin typeface="Times New Roman"/>
                <a:cs typeface="Times New Roman"/>
              </a:rPr>
              <a:t>the  state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hormones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hypothalamus, </a:t>
            </a:r>
            <a:r>
              <a:rPr dirty="0" sz="1400">
                <a:latin typeface="Times New Roman"/>
                <a:cs typeface="Times New Roman"/>
              </a:rPr>
              <a:t>but </a:t>
            </a:r>
            <a:r>
              <a:rPr dirty="0" sz="1400" spc="5">
                <a:latin typeface="Times New Roman"/>
                <a:cs typeface="Times New Roman"/>
              </a:rPr>
              <a:t>this </a:t>
            </a:r>
            <a:r>
              <a:rPr dirty="0" sz="1400">
                <a:latin typeface="Times New Roman"/>
                <a:cs typeface="Times New Roman"/>
              </a:rPr>
              <a:t>does not exclude the </a:t>
            </a:r>
            <a:r>
              <a:rPr dirty="0" sz="1400" spc="-5">
                <a:latin typeface="Times New Roman"/>
                <a:cs typeface="Times New Roman"/>
              </a:rPr>
              <a:t>involvement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particular link in the development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thyroid function failure </a:t>
            </a:r>
            <a:r>
              <a:rPr dirty="0" sz="1400">
                <a:latin typeface="Times New Roman"/>
                <a:cs typeface="Times New Roman"/>
              </a:rPr>
              <a:t>when </a:t>
            </a:r>
            <a:r>
              <a:rPr dirty="0" sz="1400" spc="-5">
                <a:latin typeface="Times New Roman"/>
                <a:cs typeface="Times New Roman"/>
              </a:rPr>
              <a:t>exposed  to </a:t>
            </a:r>
            <a:r>
              <a:rPr dirty="0" sz="1400">
                <a:latin typeface="Times New Roman"/>
                <a:cs typeface="Times New Roman"/>
              </a:rPr>
              <a:t>LCT. </a:t>
            </a:r>
            <a:r>
              <a:rPr dirty="0" sz="1400" spc="-5">
                <a:latin typeface="Times New Roman"/>
                <a:cs typeface="Times New Roman"/>
              </a:rPr>
              <a:t>All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suggests that the mechanisms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disorders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thyroid function in  pregnant females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their offspring exposed </a:t>
            </a:r>
            <a:r>
              <a:rPr dirty="0" sz="1400">
                <a:latin typeface="Times New Roman"/>
                <a:cs typeface="Times New Roman"/>
              </a:rPr>
              <a:t>LCT </a:t>
            </a:r>
            <a:r>
              <a:rPr dirty="0" sz="1400" spc="-5">
                <a:latin typeface="Times New Roman"/>
                <a:cs typeface="Times New Roman"/>
              </a:rPr>
              <a:t>remain complex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require  further detailed studies.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results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these studies may help to prevent the  adverse effects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environmental pollutants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thyroid function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pregnant  women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their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children.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357505">
              <a:lnSpc>
                <a:spcPct val="95800"/>
              </a:lnSpc>
              <a:spcBef>
                <a:spcPts val="30"/>
              </a:spcBef>
            </a:pPr>
            <a:r>
              <a:rPr dirty="0" sz="1400" spc="-5" b="1">
                <a:latin typeface="Times New Roman"/>
                <a:cs typeface="Times New Roman"/>
              </a:rPr>
              <a:t>Conclusion. </a:t>
            </a:r>
            <a:r>
              <a:rPr dirty="0" sz="1400" spc="-5">
                <a:latin typeface="Times New Roman"/>
                <a:cs typeface="Times New Roman"/>
              </a:rPr>
              <a:t>Prior to pregnancy in </a:t>
            </a:r>
            <a:r>
              <a:rPr dirty="0" sz="1400" spc="-10">
                <a:latin typeface="Times New Roman"/>
                <a:cs typeface="Times New Roman"/>
              </a:rPr>
              <a:t>female rats, </a:t>
            </a:r>
            <a:r>
              <a:rPr dirty="0" sz="1400" spc="-5">
                <a:latin typeface="Times New Roman"/>
                <a:cs typeface="Times New Roman"/>
              </a:rPr>
              <a:t>effects </a:t>
            </a:r>
            <a:r>
              <a:rPr dirty="0" sz="1400">
                <a:latin typeface="Times New Roman"/>
                <a:cs typeface="Times New Roman"/>
              </a:rPr>
              <a:t>of LCT </a:t>
            </a:r>
            <a:r>
              <a:rPr dirty="0" sz="1400" spc="-5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30 </a:t>
            </a:r>
            <a:r>
              <a:rPr dirty="0" sz="1400">
                <a:latin typeface="Times New Roman"/>
                <a:cs typeface="Times New Roman"/>
              </a:rPr>
              <a:t>days  </a:t>
            </a:r>
            <a:r>
              <a:rPr dirty="0" sz="1400" spc="-5">
                <a:latin typeface="Times New Roman"/>
                <a:cs typeface="Times New Roman"/>
              </a:rPr>
              <a:t>resulted in only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slight </a:t>
            </a:r>
            <a:r>
              <a:rPr dirty="0" sz="1400">
                <a:latin typeface="Times New Roman"/>
                <a:cs typeface="Times New Roman"/>
              </a:rPr>
              <a:t>decrease </a:t>
            </a:r>
            <a:r>
              <a:rPr dirty="0" sz="1400" spc="-5">
                <a:latin typeface="Times New Roman"/>
                <a:cs typeface="Times New Roman"/>
              </a:rPr>
              <a:t>in thyroid hormones thyroxine (T4) </a:t>
            </a:r>
            <a:r>
              <a:rPr dirty="0" sz="140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triiodothyronine (T3) levels, </a:t>
            </a:r>
            <a:r>
              <a:rPr dirty="0" sz="1400">
                <a:latin typeface="Times New Roman"/>
                <a:cs typeface="Times New Roman"/>
              </a:rPr>
              <a:t>but it </a:t>
            </a:r>
            <a:r>
              <a:rPr dirty="0" sz="1400" spc="-5">
                <a:latin typeface="Times New Roman"/>
                <a:cs typeface="Times New Roman"/>
              </a:rPr>
              <a:t>significantly increased the concentration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thyroid-stimulating hormone (TSH). In contrast, the impact </a:t>
            </a:r>
            <a:r>
              <a:rPr dirty="0" sz="1400">
                <a:latin typeface="Times New Roman"/>
                <a:cs typeface="Times New Roman"/>
              </a:rPr>
              <a:t>of LCT </a:t>
            </a:r>
            <a:r>
              <a:rPr dirty="0" sz="1400" spc="-15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pregnant, 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especially in lactating </a:t>
            </a:r>
            <a:r>
              <a:rPr dirty="0" sz="1400" spc="-10">
                <a:latin typeface="Times New Roman"/>
                <a:cs typeface="Times New Roman"/>
              </a:rPr>
              <a:t>rats,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also </a:t>
            </a:r>
            <a:r>
              <a:rPr dirty="0" sz="1400" spc="-5">
                <a:latin typeface="Times New Roman"/>
                <a:cs typeface="Times New Roman"/>
              </a:rPr>
              <a:t>their offspring </a:t>
            </a:r>
            <a:r>
              <a:rPr dirty="0" sz="1400">
                <a:latin typeface="Times New Roman"/>
                <a:cs typeface="Times New Roman"/>
              </a:rPr>
              <a:t>have </a:t>
            </a:r>
            <a:r>
              <a:rPr dirty="0" sz="1400" spc="-5">
                <a:latin typeface="Times New Roman"/>
                <a:cs typeface="Times New Roman"/>
              </a:rPr>
              <a:t>led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marked  reduction in TH levels with </a:t>
            </a:r>
            <a:r>
              <a:rPr dirty="0" sz="1400">
                <a:latin typeface="Times New Roman"/>
                <a:cs typeface="Times New Roman"/>
              </a:rPr>
              <a:t>a significant </a:t>
            </a:r>
            <a:r>
              <a:rPr dirty="0" sz="1400" spc="-5">
                <a:latin typeface="Times New Roman"/>
                <a:cs typeface="Times New Roman"/>
              </a:rPr>
              <a:t>increase in TSH levels. Thus, the </a:t>
            </a:r>
            <a:r>
              <a:rPr dirty="0" sz="1400" spc="20">
                <a:latin typeface="Times New Roman"/>
                <a:cs typeface="Times New Roman"/>
              </a:rPr>
              <a:t>LСT </a:t>
            </a:r>
            <a:r>
              <a:rPr dirty="0" sz="1400" spc="-5">
                <a:latin typeface="Times New Roman"/>
                <a:cs typeface="Times New Roman"/>
              </a:rPr>
              <a:t>has 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fairly </a:t>
            </a:r>
            <a:r>
              <a:rPr dirty="0" sz="1400" spc="-5">
                <a:latin typeface="Times New Roman"/>
                <a:cs typeface="Times New Roman"/>
              </a:rPr>
              <a:t>pronounced thyroid </a:t>
            </a: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400" spc="-5">
                <a:latin typeface="Times New Roman"/>
                <a:cs typeface="Times New Roman"/>
              </a:rPr>
              <a:t>disrupting (TD) effect, which in non-pregnant female  </a:t>
            </a:r>
            <a:r>
              <a:rPr dirty="0" sz="1400" spc="-10">
                <a:latin typeface="Times New Roman"/>
                <a:cs typeface="Times New Roman"/>
              </a:rPr>
              <a:t>rats is </a:t>
            </a:r>
            <a:r>
              <a:rPr dirty="0" sz="1400" spc="-5">
                <a:latin typeface="Times New Roman"/>
                <a:cs typeface="Times New Roman"/>
              </a:rPr>
              <a:t>shown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small </a:t>
            </a:r>
            <a:r>
              <a:rPr dirty="0" sz="1400" spc="-5">
                <a:latin typeface="Times New Roman"/>
                <a:cs typeface="Times New Roman"/>
              </a:rPr>
              <a:t>extent.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most pronounced TD effect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5">
                <a:latin typeface="Times New Roman"/>
                <a:cs typeface="Times New Roman"/>
              </a:rPr>
              <a:t>LCT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female  rats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their offspring </a:t>
            </a:r>
            <a:r>
              <a:rPr dirty="0" sz="1400" spc="-1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manifested during pregnancy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lactation, which creates 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risk </a:t>
            </a:r>
            <a:r>
              <a:rPr dirty="0" sz="1400" spc="-5">
                <a:latin typeface="Times New Roman"/>
                <a:cs typeface="Times New Roman"/>
              </a:rPr>
              <a:t>for further growth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development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child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organism.</a:t>
            </a:r>
            <a:endParaRPr sz="1400">
              <a:latin typeface="Times New Roman"/>
              <a:cs typeface="Times New Roman"/>
            </a:endParaRPr>
          </a:p>
          <a:p>
            <a:pPr marL="370205">
              <a:lnSpc>
                <a:spcPts val="1575"/>
              </a:lnSpc>
            </a:pPr>
            <a:r>
              <a:rPr dirty="0" sz="1400" spc="-5" b="1">
                <a:latin typeface="Times New Roman"/>
                <a:cs typeface="Times New Roman"/>
              </a:rPr>
              <a:t>Literature:</a:t>
            </a:r>
            <a:endParaRPr sz="1400">
              <a:latin typeface="Times New Roman"/>
              <a:cs typeface="Times New Roman"/>
            </a:endParaRPr>
          </a:p>
          <a:p>
            <a:pPr marL="589280" indent="-219710">
              <a:lnSpc>
                <a:spcPts val="1600"/>
              </a:lnSpc>
              <a:buAutoNum type="arabicPeriod"/>
              <a:tabLst>
                <a:tab pos="589915" algn="l"/>
              </a:tabLst>
            </a:pPr>
            <a:r>
              <a:rPr dirty="0" sz="1400" spc="-5">
                <a:latin typeface="Times New Roman"/>
                <a:cs typeface="Times New Roman"/>
              </a:rPr>
              <a:t>N.B.Zokirova. Токсичность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опасность </a:t>
            </a:r>
            <a:r>
              <a:rPr dirty="0" sz="1400">
                <a:latin typeface="Times New Roman"/>
                <a:cs typeface="Times New Roman"/>
              </a:rPr>
              <a:t>нового </a:t>
            </a:r>
            <a:r>
              <a:rPr dirty="0" sz="1400" spc="-5">
                <a:latin typeface="Times New Roman"/>
                <a:cs typeface="Times New Roman"/>
              </a:rPr>
              <a:t>инсектицида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Вигор.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z="1400" spc="-5">
                <a:latin typeface="Times New Roman"/>
                <a:cs typeface="Times New Roman"/>
              </a:rPr>
              <a:t>//Бюллетень ассоциации врачей Узбекистана. </a:t>
            </a: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400" spc="-5">
                <a:latin typeface="Times New Roman"/>
                <a:cs typeface="Times New Roman"/>
              </a:rPr>
              <a:t>2009. </a:t>
            </a:r>
            <a:r>
              <a:rPr dirty="0" sz="1400">
                <a:latin typeface="Times New Roman"/>
                <a:cs typeface="Times New Roman"/>
              </a:rPr>
              <a:t>- № </a:t>
            </a:r>
            <a:r>
              <a:rPr dirty="0" sz="1400" spc="-10">
                <a:latin typeface="Times New Roman"/>
                <a:cs typeface="Times New Roman"/>
              </a:rPr>
              <a:t>2. </a:t>
            </a:r>
            <a:r>
              <a:rPr dirty="0" sz="1400">
                <a:latin typeface="Times New Roman"/>
                <a:cs typeface="Times New Roman"/>
              </a:rPr>
              <a:t>- С.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69-71.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 indent="357505">
              <a:lnSpc>
                <a:spcPct val="95800"/>
              </a:lnSpc>
              <a:spcBef>
                <a:spcPts val="40"/>
              </a:spcBef>
              <a:buAutoNum type="arabicPeriod" startAt="2"/>
              <a:tabLst>
                <a:tab pos="666115" algn="l"/>
              </a:tabLst>
            </a:pPr>
            <a:r>
              <a:rPr dirty="0" sz="1400">
                <a:latin typeface="Times New Roman"/>
                <a:cs typeface="Times New Roman"/>
              </a:rPr>
              <a:t>Зокирова Н.Б. </a:t>
            </a:r>
            <a:r>
              <a:rPr dirty="0" sz="1400" spc="-5">
                <a:latin typeface="Times New Roman"/>
                <a:cs typeface="Times New Roman"/>
              </a:rPr>
              <a:t>Токсикологическая характеристика инсектицида  Титан. // </a:t>
            </a:r>
            <a:r>
              <a:rPr dirty="0" sz="1400">
                <a:latin typeface="Times New Roman"/>
                <a:cs typeface="Times New Roman"/>
              </a:rPr>
              <a:t>Журнал </a:t>
            </a:r>
            <a:r>
              <a:rPr dirty="0" sz="1400" spc="-5">
                <a:latin typeface="Times New Roman"/>
                <a:cs typeface="Times New Roman"/>
              </a:rPr>
              <a:t>теоретической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клинической медицины. </a:t>
            </a: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400" spc="-5">
                <a:latin typeface="Times New Roman"/>
                <a:cs typeface="Times New Roman"/>
              </a:rPr>
              <a:t>2012. </a:t>
            </a:r>
            <a:r>
              <a:rPr dirty="0" sz="1400">
                <a:latin typeface="Times New Roman"/>
                <a:cs typeface="Times New Roman"/>
              </a:rPr>
              <a:t>- № 5. – </a:t>
            </a:r>
            <a:r>
              <a:rPr dirty="0" sz="1400" spc="-10">
                <a:latin typeface="Times New Roman"/>
                <a:cs typeface="Times New Roman"/>
              </a:rPr>
              <a:t>С.  </a:t>
            </a:r>
            <a:r>
              <a:rPr dirty="0" sz="1400" spc="-5">
                <a:latin typeface="Times New Roman"/>
                <a:cs typeface="Times New Roman"/>
              </a:rPr>
              <a:t>24-26.</a:t>
            </a:r>
            <a:endParaRPr sz="1400">
              <a:latin typeface="Times New Roman"/>
              <a:cs typeface="Times New Roman"/>
            </a:endParaRPr>
          </a:p>
          <a:p>
            <a:pPr algn="just" marL="12700" marR="13970" indent="357505">
              <a:lnSpc>
                <a:spcPts val="1600"/>
              </a:lnSpc>
              <a:spcBef>
                <a:spcPts val="60"/>
              </a:spcBef>
              <a:buAutoNum type="arabicPeriod" startAt="2"/>
              <a:tabLst>
                <a:tab pos="559435" algn="l"/>
              </a:tabLst>
            </a:pPr>
            <a:r>
              <a:rPr dirty="0" sz="1400" spc="-5">
                <a:latin typeface="Times New Roman"/>
                <a:cs typeface="Times New Roman"/>
              </a:rPr>
              <a:t>Mnif </a:t>
            </a:r>
            <a:r>
              <a:rPr dirty="0" sz="1400">
                <a:latin typeface="Times New Roman"/>
                <a:cs typeface="Times New Roman"/>
              </a:rPr>
              <a:t>W., </a:t>
            </a:r>
            <a:r>
              <a:rPr dirty="0" sz="1400" spc="-5">
                <a:latin typeface="Times New Roman"/>
                <a:cs typeface="Times New Roman"/>
              </a:rPr>
              <a:t>Hassine A.I., Bouaziz A., Bartegi </a:t>
            </a:r>
            <a:r>
              <a:rPr dirty="0" sz="1400">
                <a:latin typeface="Times New Roman"/>
                <a:cs typeface="Times New Roman"/>
              </a:rPr>
              <a:t>A., </a:t>
            </a:r>
            <a:r>
              <a:rPr dirty="0" sz="1400" spc="-5">
                <a:latin typeface="Times New Roman"/>
                <a:cs typeface="Times New Roman"/>
              </a:rPr>
              <a:t>Thomas </a:t>
            </a:r>
            <a:r>
              <a:rPr dirty="0" sz="1400">
                <a:latin typeface="Times New Roman"/>
                <a:cs typeface="Times New Roman"/>
              </a:rPr>
              <a:t>O., </a:t>
            </a:r>
            <a:r>
              <a:rPr dirty="0" sz="1400" spc="-5">
                <a:latin typeface="Times New Roman"/>
                <a:cs typeface="Times New Roman"/>
              </a:rPr>
              <a:t>Roig </a:t>
            </a:r>
            <a:r>
              <a:rPr dirty="0" sz="1400" spc="-10">
                <a:latin typeface="Times New Roman"/>
                <a:cs typeface="Times New Roman"/>
              </a:rPr>
              <a:t>B. Effect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Endocrine Disruptor Pesticides: A </a:t>
            </a:r>
            <a:r>
              <a:rPr dirty="0" sz="1400">
                <a:latin typeface="Times New Roman"/>
                <a:cs typeface="Times New Roman"/>
              </a:rPr>
              <a:t>Review// </a:t>
            </a:r>
            <a:r>
              <a:rPr dirty="0" sz="1400" spc="-5">
                <a:latin typeface="Times New Roman"/>
                <a:cs typeface="Times New Roman"/>
              </a:rPr>
              <a:t>Int. J. Environ. Res. </a:t>
            </a:r>
            <a:r>
              <a:rPr dirty="0" sz="1400" spc="-10">
                <a:latin typeface="Times New Roman"/>
                <a:cs typeface="Times New Roman"/>
              </a:rPr>
              <a:t>Public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Health.,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540"/>
              </a:lnSpc>
            </a:pPr>
            <a:r>
              <a:rPr dirty="0" sz="1400">
                <a:latin typeface="Times New Roman"/>
                <a:cs typeface="Times New Roman"/>
              </a:rPr>
              <a:t>–2011. – </a:t>
            </a:r>
            <a:r>
              <a:rPr dirty="0" sz="1400" spc="-5">
                <a:latin typeface="Times New Roman"/>
                <a:cs typeface="Times New Roman"/>
              </a:rPr>
              <a:t>Vol. </a:t>
            </a:r>
            <a:r>
              <a:rPr dirty="0" sz="1400" spc="-10">
                <a:latin typeface="Times New Roman"/>
                <a:cs typeface="Times New Roman"/>
              </a:rPr>
              <a:t>8, </a:t>
            </a:r>
            <a:r>
              <a:rPr dirty="0" sz="1400">
                <a:latin typeface="Times New Roman"/>
                <a:cs typeface="Times New Roman"/>
              </a:rPr>
              <a:t>– pp.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2265–2303.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44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57" y="678433"/>
            <a:ext cx="5977255" cy="310197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715" indent="357505">
              <a:lnSpc>
                <a:spcPct val="95600"/>
              </a:lnSpc>
              <a:spcBef>
                <a:spcPts val="170"/>
              </a:spcBef>
              <a:buAutoNum type="arabicPeriod" startAt="4"/>
              <a:tabLst>
                <a:tab pos="551815" algn="l"/>
              </a:tabLst>
            </a:pPr>
            <a:r>
              <a:rPr dirty="0" sz="1400" spc="-5">
                <a:latin typeface="Times New Roman"/>
                <a:cs typeface="Times New Roman"/>
              </a:rPr>
              <a:t>Tukhtaev </a:t>
            </a:r>
            <a:r>
              <a:rPr dirty="0" sz="1400" spc="-10">
                <a:latin typeface="Times New Roman"/>
                <a:cs typeface="Times New Roman"/>
              </a:rPr>
              <a:t>K. </a:t>
            </a:r>
            <a:r>
              <a:rPr dirty="0" sz="1400" spc="-5">
                <a:latin typeface="Times New Roman"/>
                <a:cs typeface="Times New Roman"/>
              </a:rPr>
              <a:t>R., Zokirova </a:t>
            </a:r>
            <a:r>
              <a:rPr dirty="0" sz="1400">
                <a:latin typeface="Times New Roman"/>
                <a:cs typeface="Times New Roman"/>
              </a:rPr>
              <a:t>N. </a:t>
            </a:r>
            <a:r>
              <a:rPr dirty="0" sz="1400" spc="-5">
                <a:latin typeface="Times New Roman"/>
                <a:cs typeface="Times New Roman"/>
              </a:rPr>
              <a:t>B., </a:t>
            </a:r>
            <a:r>
              <a:rPr dirty="0" sz="1400" spc="-10">
                <a:latin typeface="Times New Roman"/>
                <a:cs typeface="Times New Roman"/>
              </a:rPr>
              <a:t>Tulemetov </a:t>
            </a:r>
            <a:r>
              <a:rPr dirty="0" sz="1400" spc="-5">
                <a:latin typeface="Times New Roman"/>
                <a:cs typeface="Times New Roman"/>
              </a:rPr>
              <a:t>S. K., Tukhtaev </a:t>
            </a:r>
            <a:r>
              <a:rPr dirty="0" sz="1400">
                <a:latin typeface="Times New Roman"/>
                <a:cs typeface="Times New Roman"/>
              </a:rPr>
              <a:t>N. K. </a:t>
            </a:r>
            <a:r>
              <a:rPr dirty="0" sz="1400" spc="-10">
                <a:latin typeface="Times New Roman"/>
                <a:cs typeface="Times New Roman"/>
              </a:rPr>
              <a:t>Effect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Prolonged Exposure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Low Doses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Lamda-cyhalothrin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Thyroid Function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Pregnant Rats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Their Offspring. //Medical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Health Science Journal </a:t>
            </a:r>
            <a:r>
              <a:rPr dirty="0" sz="1400">
                <a:latin typeface="Times New Roman"/>
                <a:cs typeface="Times New Roman"/>
              </a:rPr>
              <a:t>–  2012. - </a:t>
            </a:r>
            <a:r>
              <a:rPr dirty="0" sz="1400" spc="-5">
                <a:latin typeface="Times New Roman"/>
                <a:cs typeface="Times New Roman"/>
              </a:rPr>
              <a:t>Vol. </a:t>
            </a:r>
            <a:r>
              <a:rPr dirty="0" sz="1400" spc="-10">
                <a:latin typeface="Times New Roman"/>
                <a:cs typeface="Times New Roman"/>
              </a:rPr>
              <a:t>13. </a:t>
            </a: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400" spc="-10">
                <a:latin typeface="Times New Roman"/>
                <a:cs typeface="Times New Roman"/>
              </a:rPr>
              <a:t>pp. </a:t>
            </a:r>
            <a:r>
              <a:rPr dirty="0" sz="1400" spc="-5">
                <a:latin typeface="Times New Roman"/>
                <a:cs typeface="Times New Roman"/>
              </a:rPr>
              <a:t>86-92.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www.pradec.en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357505">
              <a:lnSpc>
                <a:spcPct val="95700"/>
              </a:lnSpc>
              <a:spcBef>
                <a:spcPts val="15"/>
              </a:spcBef>
              <a:buAutoNum type="arabicPeriod" startAt="4"/>
              <a:tabLst>
                <a:tab pos="602615" algn="l"/>
              </a:tabLst>
            </a:pPr>
            <a:r>
              <a:rPr dirty="0" sz="1400" spc="-5">
                <a:latin typeface="Times New Roman"/>
                <a:cs typeface="Times New Roman"/>
              </a:rPr>
              <a:t>Tukhtaev </a:t>
            </a:r>
            <a:r>
              <a:rPr dirty="0" sz="1400">
                <a:latin typeface="Times New Roman"/>
                <a:cs typeface="Times New Roman"/>
              </a:rPr>
              <a:t>K. </a:t>
            </a:r>
            <a:r>
              <a:rPr dirty="0" sz="1400" spc="-5">
                <a:latin typeface="Times New Roman"/>
                <a:cs typeface="Times New Roman"/>
              </a:rPr>
              <a:t>R., Zokirova </a:t>
            </a:r>
            <a:r>
              <a:rPr dirty="0" sz="1400" spc="-10">
                <a:latin typeface="Times New Roman"/>
                <a:cs typeface="Times New Roman"/>
              </a:rPr>
              <a:t>N. </a:t>
            </a:r>
            <a:r>
              <a:rPr dirty="0" sz="1400" spc="-5">
                <a:latin typeface="Times New Roman"/>
                <a:cs typeface="Times New Roman"/>
              </a:rPr>
              <a:t>B., Tulemetov S. K., Tukhtaev </a:t>
            </a:r>
            <a:r>
              <a:rPr dirty="0" sz="1400">
                <a:latin typeface="Times New Roman"/>
                <a:cs typeface="Times New Roman"/>
              </a:rPr>
              <a:t>N. K.,  </a:t>
            </a:r>
            <a:r>
              <a:rPr dirty="0" sz="1400" spc="-5">
                <a:latin typeface="Times New Roman"/>
                <a:cs typeface="Times New Roman"/>
              </a:rPr>
              <a:t>Tillabaev </a:t>
            </a:r>
            <a:r>
              <a:rPr dirty="0" sz="1400">
                <a:latin typeface="Times New Roman"/>
                <a:cs typeface="Times New Roman"/>
              </a:rPr>
              <a:t>M.R., </a:t>
            </a:r>
            <a:r>
              <a:rPr dirty="0" sz="1400" spc="-5">
                <a:latin typeface="Times New Roman"/>
                <a:cs typeface="Times New Roman"/>
              </a:rPr>
              <a:t>Amirullaev </a:t>
            </a:r>
            <a:r>
              <a:rPr dirty="0" sz="1400">
                <a:latin typeface="Times New Roman"/>
                <a:cs typeface="Times New Roman"/>
              </a:rPr>
              <a:t>O.K., Otajonova </a:t>
            </a:r>
            <a:r>
              <a:rPr dirty="0" sz="1400" spc="-10">
                <a:latin typeface="Times New Roman"/>
                <a:cs typeface="Times New Roman"/>
              </a:rPr>
              <a:t>A. </a:t>
            </a:r>
            <a:r>
              <a:rPr dirty="0" sz="1400" spc="-5">
                <a:latin typeface="Times New Roman"/>
                <a:cs typeface="Times New Roman"/>
              </a:rPr>
              <a:t>N., Yarieva </a:t>
            </a:r>
            <a:r>
              <a:rPr dirty="0" sz="1400">
                <a:latin typeface="Times New Roman"/>
                <a:cs typeface="Times New Roman"/>
              </a:rPr>
              <a:t>O. </a:t>
            </a:r>
            <a:r>
              <a:rPr dirty="0" sz="1400" spc="-10">
                <a:latin typeface="Times New Roman"/>
                <a:cs typeface="Times New Roman"/>
              </a:rPr>
              <a:t>O. </a:t>
            </a:r>
            <a:r>
              <a:rPr dirty="0" sz="1400" spc="-5">
                <a:latin typeface="Times New Roman"/>
                <a:cs typeface="Times New Roman"/>
                <a:hlinkClick r:id="rId3"/>
              </a:rPr>
              <a:t>Effect </a:t>
            </a:r>
            <a:r>
              <a:rPr dirty="0" sz="1400">
                <a:latin typeface="Times New Roman"/>
                <a:cs typeface="Times New Roman"/>
                <a:hlinkClick r:id="rId3"/>
              </a:rPr>
              <a:t>of </a:t>
            </a:r>
            <a:r>
              <a:rPr dirty="0" sz="1400">
                <a:latin typeface="Times New Roman"/>
                <a:cs typeface="Times New Roman"/>
                <a:hlinkClick r:id="rId3"/>
              </a:rPr>
              <a:t> </a:t>
            </a:r>
            <a:r>
              <a:rPr dirty="0" sz="1400" spc="-5">
                <a:latin typeface="Times New Roman"/>
                <a:cs typeface="Times New Roman"/>
                <a:hlinkClick r:id="rId3"/>
              </a:rPr>
              <a:t>Prolonged Exposure </a:t>
            </a:r>
            <a:r>
              <a:rPr dirty="0" sz="1400">
                <a:latin typeface="Times New Roman"/>
                <a:cs typeface="Times New Roman"/>
                <a:hlinkClick r:id="rId3"/>
              </a:rPr>
              <a:t>of </a:t>
            </a:r>
            <a:r>
              <a:rPr dirty="0" sz="1400" spc="-5">
                <a:latin typeface="Times New Roman"/>
                <a:cs typeface="Times New Roman"/>
                <a:hlinkClick r:id="rId3"/>
              </a:rPr>
              <a:t>Low Doses </a:t>
            </a:r>
            <a:r>
              <a:rPr dirty="0" sz="1400">
                <a:latin typeface="Times New Roman"/>
                <a:cs typeface="Times New Roman"/>
                <a:hlinkClick r:id="rId3"/>
              </a:rPr>
              <a:t>of </a:t>
            </a:r>
            <a:r>
              <a:rPr dirty="0" sz="1400" spc="-5">
                <a:latin typeface="Times New Roman"/>
                <a:cs typeface="Times New Roman"/>
                <a:hlinkClick r:id="rId3"/>
              </a:rPr>
              <a:t>Fipronil </a:t>
            </a:r>
            <a:r>
              <a:rPr dirty="0" sz="1400">
                <a:latin typeface="Times New Roman"/>
                <a:cs typeface="Times New Roman"/>
                <a:hlinkClick r:id="rId3"/>
              </a:rPr>
              <a:t>on </a:t>
            </a:r>
            <a:r>
              <a:rPr dirty="0" sz="1400" spc="-5">
                <a:latin typeface="Times New Roman"/>
                <a:cs typeface="Times New Roman"/>
                <a:hlinkClick r:id="rId3"/>
              </a:rPr>
              <a:t>Thyroid Function </a:t>
            </a:r>
            <a:r>
              <a:rPr dirty="0" sz="1400">
                <a:latin typeface="Times New Roman"/>
                <a:cs typeface="Times New Roman"/>
                <a:hlinkClick r:id="rId3"/>
              </a:rPr>
              <a:t>of </a:t>
            </a:r>
            <a:r>
              <a:rPr dirty="0" sz="1400" spc="-5">
                <a:latin typeface="Times New Roman"/>
                <a:cs typeface="Times New Roman"/>
                <a:hlinkClick r:id="rId3"/>
              </a:rPr>
              <a:t>Pregnant </a:t>
            </a:r>
            <a:r>
              <a:rPr dirty="0" sz="1400" spc="-5">
                <a:latin typeface="Times New Roman"/>
                <a:cs typeface="Times New Roman"/>
                <a:hlinkClick r:id="rId3"/>
              </a:rPr>
              <a:t> Rats </a:t>
            </a:r>
            <a:r>
              <a:rPr dirty="0" sz="1400">
                <a:latin typeface="Times New Roman"/>
                <a:cs typeface="Times New Roman"/>
                <a:hlinkClick r:id="rId3"/>
              </a:rPr>
              <a:t>and </a:t>
            </a:r>
            <a:r>
              <a:rPr dirty="0" sz="1400" spc="-5">
                <a:latin typeface="Times New Roman"/>
                <a:cs typeface="Times New Roman"/>
                <a:hlinkClick r:id="rId3"/>
              </a:rPr>
              <a:t>Their Offspring</a:t>
            </a:r>
            <a:r>
              <a:rPr dirty="0" sz="1400" spc="-5">
                <a:latin typeface="Times New Roman"/>
                <a:cs typeface="Times New Roman"/>
              </a:rPr>
              <a:t>. //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Internet Journal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Toxicology. </a:t>
            </a:r>
            <a:r>
              <a:rPr dirty="0" sz="1400">
                <a:latin typeface="Times New Roman"/>
                <a:cs typeface="Times New Roman"/>
              </a:rPr>
              <a:t>– </a:t>
            </a:r>
            <a:r>
              <a:rPr dirty="0" sz="1400" spc="-5">
                <a:latin typeface="Times New Roman"/>
                <a:cs typeface="Times New Roman"/>
              </a:rPr>
              <a:t>2013. </a:t>
            </a:r>
            <a:r>
              <a:rPr dirty="0" sz="1400">
                <a:latin typeface="Times New Roman"/>
                <a:cs typeface="Times New Roman"/>
              </a:rPr>
              <a:t>– </a:t>
            </a:r>
            <a:r>
              <a:rPr dirty="0" sz="1400" spc="-5">
                <a:latin typeface="Times New Roman"/>
                <a:cs typeface="Times New Roman"/>
              </a:rPr>
              <a:t>Vol.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590"/>
              </a:lnSpc>
            </a:pPr>
            <a:r>
              <a:rPr dirty="0" sz="1400">
                <a:latin typeface="Times New Roman"/>
                <a:cs typeface="Times New Roman"/>
              </a:rPr>
              <a:t>- N. 1.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www.ispub.com</a:t>
            </a:r>
            <a:r>
              <a:rPr dirty="0" sz="1400" spc="-5">
                <a:latin typeface="Times New Roman"/>
                <a:cs typeface="Times New Roman"/>
                <a:hlinkClick r:id="rId4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/IJTO/10/1/14550.</a:t>
            </a:r>
            <a:endParaRPr sz="1400">
              <a:latin typeface="Times New Roman"/>
              <a:cs typeface="Times New Roman"/>
            </a:endParaRPr>
          </a:p>
          <a:p>
            <a:pPr algn="just" marL="12700" marR="10160" indent="357505">
              <a:lnSpc>
                <a:spcPct val="95800"/>
              </a:lnSpc>
              <a:spcBef>
                <a:spcPts val="40"/>
              </a:spcBef>
              <a:buAutoNum type="arabicPeriod" startAt="6"/>
              <a:tabLst>
                <a:tab pos="561975" algn="l"/>
              </a:tabLst>
            </a:pPr>
            <a:r>
              <a:rPr dirty="0" sz="1400" spc="-5">
                <a:latin typeface="Times New Roman"/>
                <a:cs typeface="Times New Roman"/>
              </a:rPr>
              <a:t>Vandenberg </a:t>
            </a:r>
            <a:r>
              <a:rPr dirty="0" sz="1400">
                <a:latin typeface="Times New Roman"/>
                <a:cs typeface="Times New Roman"/>
              </a:rPr>
              <a:t>L. </a:t>
            </a:r>
            <a:r>
              <a:rPr dirty="0" sz="1400" spc="-5">
                <a:latin typeface="Times New Roman"/>
                <a:cs typeface="Times New Roman"/>
              </a:rPr>
              <a:t>N., Colborn T., Hayes </a:t>
            </a:r>
            <a:r>
              <a:rPr dirty="0" sz="1400">
                <a:latin typeface="Times New Roman"/>
                <a:cs typeface="Times New Roman"/>
              </a:rPr>
              <a:t>T. </a:t>
            </a:r>
            <a:r>
              <a:rPr dirty="0" sz="1400" spc="-5">
                <a:latin typeface="Times New Roman"/>
                <a:cs typeface="Times New Roman"/>
              </a:rPr>
              <a:t>B., Heindel J. </a:t>
            </a:r>
            <a:r>
              <a:rPr dirty="0" sz="1400" spc="-20">
                <a:latin typeface="Times New Roman"/>
                <a:cs typeface="Times New Roman"/>
              </a:rPr>
              <a:t>J. </a:t>
            </a:r>
            <a:r>
              <a:rPr dirty="0" sz="1400">
                <a:latin typeface="Times New Roman"/>
                <a:cs typeface="Times New Roman"/>
              </a:rPr>
              <a:t>et </a:t>
            </a:r>
            <a:r>
              <a:rPr dirty="0" sz="1400" spc="-5">
                <a:latin typeface="Times New Roman"/>
                <a:cs typeface="Times New Roman"/>
              </a:rPr>
              <a:t>al. Hormones 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Endocrine-Disrupting Chemicals: </a:t>
            </a:r>
            <a:r>
              <a:rPr dirty="0" sz="1400">
                <a:latin typeface="Times New Roman"/>
                <a:cs typeface="Times New Roman"/>
              </a:rPr>
              <a:t>Low-Dose </a:t>
            </a:r>
            <a:r>
              <a:rPr dirty="0" sz="1400" spc="-5">
                <a:latin typeface="Times New Roman"/>
                <a:cs typeface="Times New Roman"/>
              </a:rPr>
              <a:t>Effects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Nonmonotonic Dose  Responses. //Endocrine Reviews. </a:t>
            </a:r>
            <a:r>
              <a:rPr dirty="0" sz="1400">
                <a:latin typeface="Times New Roman"/>
                <a:cs typeface="Times New Roman"/>
              </a:rPr>
              <a:t>-2012.- </a:t>
            </a:r>
            <a:r>
              <a:rPr dirty="0" sz="1400" spc="-5">
                <a:latin typeface="Times New Roman"/>
                <a:cs typeface="Times New Roman"/>
              </a:rPr>
              <a:t>Vol. </a:t>
            </a:r>
            <a:r>
              <a:rPr dirty="0" sz="1400">
                <a:latin typeface="Times New Roman"/>
                <a:cs typeface="Times New Roman"/>
              </a:rPr>
              <a:t>33. - pp.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378-455.</a:t>
            </a:r>
            <a:endParaRPr sz="1400">
              <a:latin typeface="Times New Roman"/>
              <a:cs typeface="Times New Roman"/>
            </a:endParaRPr>
          </a:p>
          <a:p>
            <a:pPr algn="just" marL="12700" indent="357505">
              <a:lnSpc>
                <a:spcPts val="1570"/>
              </a:lnSpc>
              <a:buAutoNum type="arabicPeriod" startAt="6"/>
              <a:tabLst>
                <a:tab pos="567055" algn="l"/>
              </a:tabLst>
            </a:pPr>
            <a:r>
              <a:rPr dirty="0" sz="1400" spc="-5">
                <a:latin typeface="Times New Roman"/>
                <a:cs typeface="Times New Roman"/>
              </a:rPr>
              <a:t>N.B.Zokirova,N.A.Ruzieva.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effect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maternal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exposure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pesticides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6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postnatal </a:t>
            </a:r>
            <a:r>
              <a:rPr dirty="0" sz="1400">
                <a:latin typeface="Times New Roman"/>
                <a:cs typeface="Times New Roman"/>
              </a:rPr>
              <a:t>development of the </a:t>
            </a:r>
            <a:r>
              <a:rPr dirty="0" sz="1400" spc="-5">
                <a:latin typeface="Times New Roman"/>
                <a:cs typeface="Times New Roman"/>
              </a:rPr>
              <a:t>thyroid gland </a:t>
            </a:r>
            <a:r>
              <a:rPr dirty="0" sz="1400">
                <a:latin typeface="Times New Roman"/>
                <a:cs typeface="Times New Roman"/>
              </a:rPr>
              <a:t>of offspring.-2020– </a:t>
            </a:r>
            <a:r>
              <a:rPr dirty="0" sz="1400" spc="-5">
                <a:latin typeface="Times New Roman"/>
                <a:cs typeface="Times New Roman"/>
              </a:rPr>
              <a:t>Vol. 157. </a:t>
            </a:r>
            <a:r>
              <a:rPr dirty="0" sz="1400">
                <a:latin typeface="Times New Roman"/>
                <a:cs typeface="Times New Roman"/>
              </a:rPr>
              <a:t>-  N.2-3–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pp.83-84/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r>
              <a:rPr dirty="0"/>
              <a:t>45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2022-07-07T18:12:28Z</dcterms:created>
  <dcterms:modified xsi:type="dcterms:W3CDTF">2022-07-07T18:12:28Z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2021-01-17T00:00:00Z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2022-07-07T00:00:00Z</vt:filetime>
  </property>
</Properties>
</file>